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82" r:id="rId11"/>
    <p:sldId id="283" r:id="rId12"/>
    <p:sldId id="266" r:id="rId13"/>
    <p:sldId id="267" r:id="rId14"/>
    <p:sldId id="307" r:id="rId15"/>
    <p:sldId id="268" r:id="rId16"/>
    <p:sldId id="276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5" r:id="rId28"/>
    <p:sldId id="296" r:id="rId29"/>
    <p:sldId id="297" r:id="rId30"/>
    <p:sldId id="298" r:id="rId31"/>
    <p:sldId id="299" r:id="rId32"/>
    <p:sldId id="305" r:id="rId33"/>
    <p:sldId id="306" r:id="rId34"/>
    <p:sldId id="300" r:id="rId35"/>
    <p:sldId id="279" r:id="rId36"/>
    <p:sldId id="304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eethome" initials="s" lastIdx="1" clrIdx="0">
    <p:extLst>
      <p:ext uri="{19B8F6BF-5375-455C-9EA6-DF929625EA0E}">
        <p15:presenceInfo xmlns:p15="http://schemas.microsoft.com/office/powerpoint/2012/main" xmlns="" userId="sweeth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49" autoAdjust="0"/>
    <p:restoredTop sz="79925" autoAdjust="0"/>
  </p:normalViewPr>
  <p:slideViewPr>
    <p:cSldViewPr snapToGrid="0">
      <p:cViewPr>
        <p:scale>
          <a:sx n="80" d="100"/>
          <a:sy n="80" d="100"/>
        </p:scale>
        <p:origin x="-786" y="-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06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-315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83539-56F6-4D57-B1C7-148D20B65BEB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6B767-8326-4754-8EE3-F48E80D0D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177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79337-3C83-4C00-9BFF-59F30905B89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1CA1B-C201-4C37-879B-96C31119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090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795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Процесс фильтрации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реабсорбции</a:t>
            </a:r>
            <a:r>
              <a:rPr lang="ru-RU" baseline="0" dirty="0" smtClean="0"/>
              <a:t> воды на уровне капилляра ГМ происходит во время систолы и диастолы сердечного цикла.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59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Интегральное значение процессов фильтрации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реабсорбции</a:t>
            </a:r>
            <a:r>
              <a:rPr lang="ru-RU" baseline="0" dirty="0" smtClean="0"/>
              <a:t> воды зависит от фаз сердечного цикла и теоретически может меняться при различных нарушениях сердечного ритма.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840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28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Пытаться защитить ГМ</a:t>
            </a:r>
            <a:r>
              <a:rPr lang="ru-RU" baseline="0" dirty="0" smtClean="0"/>
              <a:t> от повреждения, воздействуя на одно из множества звеньев патофизиологического каскада, - это то же самое, что закрыться ладонями от снежной лавины или цунами.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Эффективной </a:t>
            </a:r>
            <a:r>
              <a:rPr lang="ru-RU" baseline="0" dirty="0" err="1" smtClean="0"/>
              <a:t>нейропротекции</a:t>
            </a:r>
            <a:r>
              <a:rPr lang="ru-RU" baseline="0" dirty="0" smtClean="0"/>
              <a:t> можно достичь, воздействуя на ключевые механизмы регуляции процесса. Одним из таких ключей представляются водные каналы (</a:t>
            </a:r>
            <a:r>
              <a:rPr lang="ru-RU" baseline="0" dirty="0" err="1" smtClean="0"/>
              <a:t>аквапорины</a:t>
            </a:r>
            <a:r>
              <a:rPr lang="ru-RU" baseline="0" dirty="0" smtClean="0"/>
              <a:t>) ГМ.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80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слайде представлена структура водного канала. Для клинициста</a:t>
            </a:r>
            <a:r>
              <a:rPr lang="ru-RU" baseline="0" dirty="0" smtClean="0"/>
              <a:t> представляет интерес, управляют ли проницаемостью и активностью </a:t>
            </a:r>
            <a:r>
              <a:rPr lang="ru-RU" baseline="0" dirty="0" err="1" smtClean="0"/>
              <a:t>аквапоринов</a:t>
            </a:r>
            <a:r>
              <a:rPr lang="ru-RU" baseline="0" dirty="0" smtClean="0"/>
              <a:t> лекарственные препараты, которые он применяет в своей работе. Но об этом вряд ли вы найдете сведения в инструкциях по применению. И даже если бы они были, то как правильно эту информацию применить на практике?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999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Важным моментом является</a:t>
            </a:r>
            <a:r>
              <a:rPr lang="ru-RU" baseline="0" dirty="0" smtClean="0"/>
              <a:t> то, что цитотоксический отек разрешается через интерстициальное пространство, а интерстициальный отек – через клетку при открытых </a:t>
            </a:r>
            <a:r>
              <a:rPr lang="ru-RU" baseline="0" dirty="0" err="1" smtClean="0"/>
              <a:t>аквапоринах</a:t>
            </a:r>
            <a:r>
              <a:rPr lang="ru-RU" baseline="0" dirty="0" smtClean="0"/>
              <a:t>. Пытаясь блокировать или активировать </a:t>
            </a:r>
            <a:r>
              <a:rPr lang="ru-RU" baseline="0" dirty="0" err="1" smtClean="0"/>
              <a:t>аквапорины</a:t>
            </a:r>
            <a:r>
              <a:rPr lang="ru-RU" baseline="0" dirty="0" smtClean="0"/>
              <a:t>, мы можем либо усугубить отек, либо наоборот способствовать его разрешению.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801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Одна из причин </a:t>
            </a:r>
            <a:r>
              <a:rPr lang="ru-RU" dirty="0" err="1" smtClean="0"/>
              <a:t>фазности</a:t>
            </a:r>
            <a:r>
              <a:rPr lang="ru-RU" dirty="0" smtClean="0"/>
              <a:t> нарастания отека</a:t>
            </a:r>
            <a:r>
              <a:rPr lang="ru-RU" baseline="0" dirty="0" smtClean="0"/>
              <a:t> – активация экспрессии </a:t>
            </a:r>
            <a:r>
              <a:rPr lang="en-US" baseline="0" dirty="0" smtClean="0"/>
              <a:t>AQP4</a:t>
            </a:r>
            <a:r>
              <a:rPr lang="ru-RU" baseline="0" dirty="0" smtClean="0"/>
              <a:t> в различные временные промежутки после повреждения ГМ.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263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слайде представлен далеко не весь список возможных </a:t>
            </a:r>
            <a:r>
              <a:rPr lang="ru-RU" dirty="0" err="1" smtClean="0"/>
              <a:t>интра</a:t>
            </a:r>
            <a:r>
              <a:rPr lang="ru-RU" dirty="0" smtClean="0"/>
              <a:t>-</a:t>
            </a:r>
            <a:r>
              <a:rPr lang="ru-RU" baseline="0" dirty="0" smtClean="0"/>
              <a:t> и экстракраниальных причин повреждения головного мозга. Так же важным является временной фактор, как быстро и долго было воздействие повреждающего фактора на ГМ.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41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Клинические проявления</a:t>
            </a:r>
            <a:r>
              <a:rPr lang="ru-RU" baseline="0" dirty="0" smtClean="0"/>
              <a:t> повреждения ГМ скорее всего вам знакомы и зависят от локализации патологического процесса, его распространенности и скорости развития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78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Говоря о повреждении</a:t>
            </a:r>
            <a:r>
              <a:rPr lang="ru-RU" baseline="0" dirty="0" smtClean="0"/>
              <a:t> ГМ нельзя обойти стороной понятие ВЧД. Это важный показатель, который имеет прогностическое значение, но также позволяет проводить коррекцию терапии и отслеживать ее эффективность.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217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Доклад не совсем</a:t>
            </a:r>
            <a:r>
              <a:rPr lang="ru-RU" baseline="0" dirty="0" smtClean="0"/>
              <a:t> студенческий, хотя порой буду говорить об общеизвестных вещах. Но хотелось бы донести до вас новое представление о фундаментальных процессах, о чем еще мало кто говорит в международном врачебном сообществе.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27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Приведу несколько примеров </a:t>
            </a:r>
            <a:r>
              <a:rPr lang="ru-RU" baseline="0" dirty="0" smtClean="0"/>
              <a:t>исследований, которые говорят в пользу взаимосвязи системной гемодинамики, ВЧД и ЦПД и влияния их на исход патологического процесса.</a:t>
            </a:r>
          </a:p>
          <a:p>
            <a:r>
              <a:rPr lang="ru-RU" baseline="0" dirty="0" smtClean="0"/>
              <a:t>Как у всего на свете есть свой предел прочности, для ГМ данные исследователи установили границы ВЧД и ЦПД 30 и 40 мм </a:t>
            </a:r>
            <a:r>
              <a:rPr lang="ru-RU" baseline="0" dirty="0" err="1" smtClean="0"/>
              <a:t>рт.ст</a:t>
            </a:r>
            <a:r>
              <a:rPr lang="ru-RU" baseline="0" dirty="0" smtClean="0"/>
              <a:t>., соответственно, переступая которые возникают необратимые тяжелые повреждения ГМ.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984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Увеличение ЦПД за счет</a:t>
            </a:r>
            <a:r>
              <a:rPr lang="ru-RU" baseline="0" dirty="0" smtClean="0"/>
              <a:t> снижения ВЧД у пациентов с САК способствовало улучшению энергетического метаболизма ГМ и более благоприятному исходу заболевания.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9194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Согласно</a:t>
            </a:r>
            <a:r>
              <a:rPr lang="ru-RU" baseline="0" dirty="0" smtClean="0"/>
              <a:t> заключению данных авторов под улучшением ЦПД не всегда нужно понимать его увеличение, в некоторых ситуациях требуется его контролируемое снижение до определенных значений, при которых наблюдается улучшение метаболических процессов в ГМ.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9642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Современные </a:t>
            </a:r>
            <a:r>
              <a:rPr lang="ru-RU" dirty="0" err="1" smtClean="0"/>
              <a:t>неинвазивные</a:t>
            </a:r>
            <a:r>
              <a:rPr lang="ru-RU" dirty="0" smtClean="0"/>
              <a:t> методы </a:t>
            </a:r>
            <a:r>
              <a:rPr lang="ru-RU" dirty="0" err="1" smtClean="0"/>
              <a:t>нейровизуализации</a:t>
            </a:r>
            <a:r>
              <a:rPr lang="ru-RU" dirty="0" smtClean="0"/>
              <a:t> (МРТ, КТ) дают большой объем полезной информации клиницисту. Но даже сопоставляя ее</a:t>
            </a:r>
            <a:r>
              <a:rPr lang="ru-RU" baseline="0" dirty="0" smtClean="0"/>
              <a:t> с клинической картиной заболевания невозможно достоверно судить о величине ВЧД.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4757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Такие методики диагностики ВЧГ,</a:t>
            </a:r>
            <a:r>
              <a:rPr lang="ru-RU" baseline="0" dirty="0" smtClean="0"/>
              <a:t> как определение диаметра зрительного нерва, </a:t>
            </a:r>
            <a:r>
              <a:rPr lang="ru-RU" baseline="0" dirty="0" err="1" smtClean="0"/>
              <a:t>транскраниальная</a:t>
            </a:r>
            <a:r>
              <a:rPr lang="ru-RU" baseline="0" dirty="0" smtClean="0"/>
              <a:t> допплерография или измерение давления в лабиринте внутреннего уха не нашли широкого применения в клинической практике в связи с большой вероятностью ложно-положительного или ложно-отрицательного результатов.</a:t>
            </a:r>
          </a:p>
          <a:p>
            <a:r>
              <a:rPr lang="ru-RU" baseline="0" dirty="0" smtClean="0"/>
              <a:t>Конечно же, инвазивные методики дают объективную информацию, но связаны с риском серьезных осложнений.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458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baseline="0" dirty="0" smtClean="0"/>
              <a:t> учетом баллов по ШКГ, наличия патологии по данным КТ и факторов риска для взрослых определены более-менее четкие показания для инвазивного измерения ВЧД. Но обратите внимание на таблицу, только при наличии ЧМТ + патология по КТ или 2 фактора риска вероятность ВЧГ составляет 60%, в других ситуациях и того меньше.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020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детей нет четких показаний. Тяжелая ЧМТ в более половине</a:t>
            </a:r>
            <a:r>
              <a:rPr lang="ru-RU" baseline="0" dirty="0" smtClean="0"/>
              <a:t> случаев сопровождается ВЧГ, в других ситуациях рутинное инвазивное измерение ВЧД не рекомендовано.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1435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Хотя</a:t>
            </a:r>
            <a:r>
              <a:rPr lang="ru-RU" baseline="0" dirty="0" smtClean="0"/>
              <a:t> возрастные нормы ВЧД отличаются в различных возрастных группах, целевое значение ВЧД при проведение терапии у детей и взрослых должно быть менее 20 мм рт. ст.</a:t>
            </a:r>
          </a:p>
          <a:p>
            <a:r>
              <a:rPr lang="ru-RU" dirty="0" smtClean="0"/>
              <a:t>Если</a:t>
            </a:r>
            <a:r>
              <a:rPr lang="ru-RU" baseline="0" dirty="0" smtClean="0"/>
              <a:t> терапия неэффективна и ВЧД превышает 40 мм рт. ст., это означает 100% летальный исход. Если ВЧД колеблется в пределах 20-40 мм рт. ст., то в 1/3 случаев пациент погибает.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1363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Базовая </a:t>
            </a:r>
            <a:r>
              <a:rPr lang="ru-RU" dirty="0" err="1" smtClean="0"/>
              <a:t>нейропротекция</a:t>
            </a:r>
            <a:r>
              <a:rPr lang="ru-RU" dirty="0" smtClean="0"/>
              <a:t> начинается не с какой-либо «волшебной» таблетки, которая позволила бы законсервировать</a:t>
            </a:r>
            <a:r>
              <a:rPr lang="ru-RU" baseline="0" dirty="0" smtClean="0"/>
              <a:t> ГМ и подождать, когда минует беда. К сожалению, таких таблеток нет…пока.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Базовая </a:t>
            </a:r>
            <a:r>
              <a:rPr lang="ru-RU" baseline="0" dirty="0" err="1" smtClean="0"/>
              <a:t>нейропротекция</a:t>
            </a:r>
            <a:r>
              <a:rPr lang="ru-RU" baseline="0" dirty="0" smtClean="0"/>
              <a:t> в идеале должна начинаться на </a:t>
            </a:r>
            <a:r>
              <a:rPr lang="ru-RU" baseline="0" dirty="0" err="1" smtClean="0"/>
              <a:t>догоспитальном</a:t>
            </a:r>
            <a:r>
              <a:rPr lang="ru-RU" baseline="0" dirty="0" smtClean="0"/>
              <a:t> этапе и включать: (слайд)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2702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отсутствии эффекта от проводимой терапии необходимо</a:t>
            </a:r>
            <a:r>
              <a:rPr lang="ru-RU" baseline="0" dirty="0" smtClean="0"/>
              <a:t> выполнить </a:t>
            </a:r>
            <a:r>
              <a:rPr lang="ru-RU" baseline="0" dirty="0" err="1" smtClean="0"/>
              <a:t>нейровизуализацию</a:t>
            </a:r>
            <a:r>
              <a:rPr lang="ru-RU" baseline="0" dirty="0" smtClean="0"/>
              <a:t> для исключения причины ВЧГ, требующей нейрохирургического лечения.</a:t>
            </a:r>
          </a:p>
          <a:p>
            <a:r>
              <a:rPr lang="ru-RU" baseline="0" dirty="0" smtClean="0"/>
              <a:t>Гипервентиляцию можно применять исключительно при рефрактерной ВЧГ, так как сама по себе может усугубить вторичное повреждение ГМ. Ее следует избегать у детей в первые 48 часов после ЧМТ.</a:t>
            </a:r>
          </a:p>
          <a:p>
            <a:r>
              <a:rPr lang="ru-RU" baseline="0" dirty="0" err="1" smtClean="0"/>
              <a:t>Гиперосмолярная</a:t>
            </a:r>
            <a:r>
              <a:rPr lang="ru-RU" baseline="0" dirty="0" smtClean="0"/>
              <a:t> терапия однозначно показана, но четкие клинические рекомендации по ее применению отсутствуют. Допускаются различные схемы, если при этом достигается желаемый результат.</a:t>
            </a:r>
          </a:p>
          <a:p>
            <a:r>
              <a:rPr lang="ru-RU" baseline="0" dirty="0" smtClean="0"/>
              <a:t>С целью снижения метаболических потребностей ГМ применяются медикаментозная кома и искусственная гипотермия.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917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секции</a:t>
            </a:r>
            <a:r>
              <a:rPr lang="ru-RU" baseline="0" dirty="0" smtClean="0"/>
              <a:t> были обнаружены спавшийся правый боковой желудочек, лишенный </a:t>
            </a:r>
            <a:r>
              <a:rPr lang="ru-RU" baseline="0" dirty="0" err="1" smtClean="0"/>
              <a:t>хориоидального</a:t>
            </a:r>
            <a:r>
              <a:rPr lang="ru-RU" baseline="0" dirty="0" smtClean="0"/>
              <a:t> сплетения, и заполненный ликвором левый боковой желудочек.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636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Возвращаясь к вопросу </a:t>
            </a:r>
            <a:r>
              <a:rPr lang="ru-RU" dirty="0" err="1" smtClean="0"/>
              <a:t>гиперосмолярной</a:t>
            </a:r>
            <a:r>
              <a:rPr lang="ru-RU" dirty="0" smtClean="0"/>
              <a:t> терапии, нужно отметить, что</a:t>
            </a:r>
            <a:r>
              <a:rPr lang="ru-RU" baseline="0" dirty="0" smtClean="0"/>
              <a:t> возможно существование приверженности различных клинических школ к использованию определенных лекарственных средств, но тем не менее преимущество гипертонического раствора натрия хлорида над </a:t>
            </a:r>
            <a:r>
              <a:rPr lang="ru-RU" baseline="0" dirty="0" err="1" smtClean="0"/>
              <a:t>маннитолом</a:t>
            </a:r>
            <a:r>
              <a:rPr lang="ru-RU" baseline="0" dirty="0" smtClean="0"/>
              <a:t> очевидно.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0888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Вот</a:t>
            </a:r>
            <a:r>
              <a:rPr lang="ru-RU" baseline="0" dirty="0" smtClean="0"/>
              <a:t> еще одно исследование, которое говорит о неоднозначности гипотермии, как </a:t>
            </a:r>
            <a:r>
              <a:rPr lang="ru-RU" baseline="0" dirty="0" err="1" smtClean="0"/>
              <a:t>нейропротективной</a:t>
            </a:r>
            <a:r>
              <a:rPr lang="ru-RU" baseline="0" dirty="0" smtClean="0"/>
              <a:t> методики. Приведены следующие слова авторов: (слайд)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5512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таблице представлены лекарственные вещества,</a:t>
            </a:r>
            <a:r>
              <a:rPr lang="ru-RU" baseline="0" dirty="0" smtClean="0"/>
              <a:t> которые используются при лечении отека ГМ. Назначение некоторых из них, таких как фуросемид, вообще представляется необоснованным и может усугубить вторичное повреждение ГМ.</a:t>
            </a:r>
          </a:p>
          <a:p>
            <a:r>
              <a:rPr lang="ru-RU" baseline="0" dirty="0" smtClean="0"/>
              <a:t>Целесообразность назначения </a:t>
            </a:r>
            <a:r>
              <a:rPr lang="ru-RU" baseline="0" dirty="0" err="1" smtClean="0"/>
              <a:t>дексаметазона</a:t>
            </a:r>
            <a:r>
              <a:rPr lang="ru-RU" baseline="0" dirty="0" smtClean="0"/>
              <a:t>, как активатора </a:t>
            </a:r>
            <a:r>
              <a:rPr lang="en-US" baseline="0" dirty="0" smtClean="0"/>
              <a:t>AQP1</a:t>
            </a:r>
            <a:r>
              <a:rPr lang="ru-RU" baseline="0" dirty="0" smtClean="0"/>
              <a:t>, для снятия </a:t>
            </a:r>
            <a:r>
              <a:rPr lang="ru-RU" baseline="0" dirty="0" err="1" smtClean="0"/>
              <a:t>перифокального</a:t>
            </a:r>
            <a:r>
              <a:rPr lang="ru-RU" baseline="0" dirty="0" smtClean="0"/>
              <a:t> отека при опухолях ГМ также сомнительна.</a:t>
            </a:r>
          </a:p>
          <a:p>
            <a:r>
              <a:rPr lang="ru-RU" baseline="0" dirty="0" smtClean="0"/>
              <a:t>Хотелось бы отметить эффективность гипертонического раствора, мы его довольно широко используем в своей практике. Также добавляем </a:t>
            </a:r>
            <a:r>
              <a:rPr lang="ru-RU" baseline="0" dirty="0" err="1" smtClean="0"/>
              <a:t>ацетазоламид</a:t>
            </a:r>
            <a:r>
              <a:rPr lang="ru-RU" baseline="0" dirty="0" smtClean="0"/>
              <a:t> в зависимости от </a:t>
            </a:r>
            <a:r>
              <a:rPr lang="ru-RU" baseline="0" dirty="0" err="1" smtClean="0"/>
              <a:t>фазности</a:t>
            </a:r>
            <a:r>
              <a:rPr lang="ru-RU" baseline="0" dirty="0" smtClean="0"/>
              <a:t> активации экспрессии </a:t>
            </a:r>
            <a:r>
              <a:rPr lang="en-US" baseline="0" dirty="0" smtClean="0"/>
              <a:t>AQP4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2727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таблице далеко не весь список лекарственных веществ, которые не используются</a:t>
            </a:r>
            <a:r>
              <a:rPr lang="ru-RU" baseline="0" dirty="0" smtClean="0"/>
              <a:t> непосредственно в лечении отека ГМ, но являются либо активаторами, либо ингибиторами </a:t>
            </a:r>
            <a:r>
              <a:rPr lang="en-US" baseline="0" dirty="0" smtClean="0"/>
              <a:t>AQP</a:t>
            </a:r>
            <a:r>
              <a:rPr lang="ru-RU" baseline="0" dirty="0" smtClean="0"/>
              <a:t>. Тем самым, мы можем об этом не подозревать, а они будут оказывать влияние на эффективность терапии.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9507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некоторых</a:t>
            </a:r>
            <a:r>
              <a:rPr lang="ru-RU" baseline="0" dirty="0" smtClean="0"/>
              <a:t> ситуациях при отсутствии эффекта от интенсивной терапии прибегают к нейрохирургическому лечению.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D74C7-9E27-48AA-908C-DAFDCBE6AD2D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67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заключении</a:t>
            </a:r>
            <a:r>
              <a:rPr lang="ru-RU" baseline="0" dirty="0" smtClean="0"/>
              <a:t> хочу сказать, что </a:t>
            </a:r>
            <a:r>
              <a:rPr lang="ru-RU" baseline="0" smtClean="0"/>
              <a:t>(слайд)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1038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806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</a:t>
            </a:r>
            <a:r>
              <a:rPr lang="ru-RU" baseline="0" dirty="0" smtClean="0"/>
              <a:t> результатам секции были сделаны очевидные выводы, которые не нашли подтверждения в последующих работах других исследователей (на собаках, обезьянах и даже людях). Но благодаря авторитету </a:t>
            </a:r>
            <a:r>
              <a:rPr lang="en-US" baseline="0" dirty="0" smtClean="0"/>
              <a:t>Dandy</a:t>
            </a:r>
            <a:r>
              <a:rPr lang="ru-RU" baseline="0" dirty="0" smtClean="0"/>
              <a:t> его гипотеза была принята как аксиома и не подвергалась сомнению.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207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 сих пор, спустя 100 лет от момента</a:t>
            </a:r>
            <a:r>
              <a:rPr lang="ru-RU" baseline="0" dirty="0" smtClean="0"/>
              <a:t> эксперимента, в подавляющем числе научно-практической литературы  придерживаются классической теории </a:t>
            </a:r>
            <a:r>
              <a:rPr lang="ru-RU" baseline="0" dirty="0" err="1" smtClean="0"/>
              <a:t>ликворообмена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497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основе современного представления 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ликвородинамике</a:t>
            </a:r>
            <a:r>
              <a:rPr lang="ru-RU" baseline="0" dirty="0" smtClean="0"/>
              <a:t> лежит обмен воды в ЦНС.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38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Существенные</a:t>
            </a:r>
            <a:r>
              <a:rPr lang="ru-RU" baseline="0" dirty="0" smtClean="0"/>
              <a:t> отличия от классической теории в том, что движение ЦСЖ не носит однонаправленный характер и </a:t>
            </a:r>
            <a:r>
              <a:rPr lang="ru-RU" baseline="0" dirty="0" err="1" smtClean="0"/>
              <a:t>хориоидальное</a:t>
            </a:r>
            <a:r>
              <a:rPr lang="ru-RU" baseline="0" dirty="0" smtClean="0"/>
              <a:t> сплетение не является «помпой», которая поддерживает давление ЦСЖ.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80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</a:t>
            </a:r>
            <a:r>
              <a:rPr lang="ru-RU" baseline="0" dirty="0" smtClean="0"/>
              <a:t> повреждении ткани головного мозга вследствие ее отека снижается податливость (</a:t>
            </a:r>
            <a:r>
              <a:rPr lang="ru-RU" baseline="0" dirty="0" err="1" smtClean="0"/>
              <a:t>комплаэнс</a:t>
            </a:r>
            <a:r>
              <a:rPr lang="ru-RU" baseline="0" dirty="0" smtClean="0"/>
              <a:t>), повышается ВЧД, изменяются формы кривых АД и ВЧД и их временное соотношение (нижний график). При нарушении </a:t>
            </a:r>
            <a:r>
              <a:rPr lang="ru-RU" baseline="0" dirty="0" err="1" smtClean="0"/>
              <a:t>ауторегуляции</a:t>
            </a:r>
            <a:r>
              <a:rPr lang="ru-RU" baseline="0" dirty="0" smtClean="0"/>
              <a:t> прослеживается прямая зависимость ВЧД от системного АД.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313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1CA1B-C201-4C37-879B-96C311198B5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285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6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64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96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6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642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75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15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1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92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9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670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0848B-C3A5-45EA-936E-42C8A2B1FF0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D9017-AEEE-4B7E-8177-22F052F369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9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230" y="81482"/>
            <a:ext cx="11658650" cy="2154724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Водный обмен в головном мозге и </a:t>
            </a:r>
            <a:r>
              <a:rPr lang="ru-RU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нейропротекция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02458" y="4966138"/>
            <a:ext cx="5489542" cy="1891862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Докладчик: </a:t>
            </a:r>
          </a:p>
          <a:p>
            <a:pPr algn="r"/>
            <a:r>
              <a:rPr lang="ru-RU" sz="3200" b="1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Козич</a:t>
            </a: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Павел Валерьевич </a:t>
            </a:r>
          </a:p>
          <a:p>
            <a:pPr algn="r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</a:rPr>
              <a:t>заведующий отделением анестезиологии и реанимации (для детей)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61" r="67519" b="64690"/>
          <a:stretch/>
        </p:blipFill>
        <p:spPr bwMode="auto">
          <a:xfrm>
            <a:off x="0" y="5312979"/>
            <a:ext cx="5197642" cy="154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34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024486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 marL="0" indent="0">
              <a:buNone/>
            </a:pPr>
            <a:endParaRPr lang="ru-RU" sz="2400" dirty="0"/>
          </a:p>
          <a:p>
            <a:pPr>
              <a:buFontTx/>
              <a:buChar char="-"/>
            </a:pPr>
            <a:r>
              <a:rPr lang="ru-RU" sz="2400" dirty="0" smtClean="0"/>
              <a:t>Систолическая и диастолическая составляющие процессов фильтрации и </a:t>
            </a:r>
            <a:r>
              <a:rPr lang="ru-RU" sz="2400" dirty="0" err="1" smtClean="0"/>
              <a:t>реабсорбции</a:t>
            </a:r>
            <a:r>
              <a:rPr lang="ru-RU" sz="2400" dirty="0" smtClean="0"/>
              <a:t> воды на уровне капилляра головного мозга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/>
              <a:t>Titovets</a:t>
            </a:r>
            <a:r>
              <a:rPr lang="en-US" sz="2400" dirty="0"/>
              <a:t> </a:t>
            </a:r>
            <a:r>
              <a:rPr lang="en-US" sz="2400" dirty="0" smtClean="0"/>
              <a:t>E</a:t>
            </a:r>
            <a:r>
              <a:rPr lang="ru-RU" sz="2400" dirty="0"/>
              <a:t>,</a:t>
            </a:r>
            <a:r>
              <a:rPr lang="en-US" sz="2400" dirty="0" smtClean="0"/>
              <a:t> </a:t>
            </a:r>
            <a:r>
              <a:rPr lang="ru-RU" sz="2400" dirty="0" smtClean="0"/>
              <a:t>2018</a:t>
            </a:r>
            <a:r>
              <a:rPr lang="en-US" sz="2400" dirty="0" smtClean="0"/>
              <a:t>)</a:t>
            </a:r>
            <a:endParaRPr lang="ru-RU" sz="2400" dirty="0" smtClean="0"/>
          </a:p>
          <a:p>
            <a:pPr>
              <a:buFontTx/>
              <a:buChar char="-"/>
            </a:pP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775" y="725863"/>
            <a:ext cx="6017099" cy="52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5542961" y="365126"/>
            <a:ext cx="5024485" cy="61393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024486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 marL="0" indent="0">
              <a:buNone/>
            </a:pPr>
            <a:endParaRPr lang="ru-RU" sz="2400" dirty="0"/>
          </a:p>
          <a:p>
            <a:pPr>
              <a:buFontTx/>
              <a:buChar char="-"/>
            </a:pPr>
            <a:r>
              <a:rPr lang="ru-RU" sz="2400" dirty="0" smtClean="0"/>
              <a:t>Интегральное значение процессов фильтрации и </a:t>
            </a:r>
            <a:r>
              <a:rPr lang="ru-RU" sz="2400" dirty="0" err="1" smtClean="0"/>
              <a:t>реабсорбции</a:t>
            </a:r>
            <a:r>
              <a:rPr lang="ru-RU" sz="2400" dirty="0" smtClean="0"/>
              <a:t> воды на уровне капилляра головного мозга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/>
              <a:t>Titovets</a:t>
            </a:r>
            <a:r>
              <a:rPr lang="en-US" sz="2400" dirty="0"/>
              <a:t> </a:t>
            </a:r>
            <a:r>
              <a:rPr lang="en-US" sz="2400" dirty="0" smtClean="0"/>
              <a:t>E</a:t>
            </a:r>
            <a:r>
              <a:rPr lang="ru-RU" sz="2400" dirty="0" smtClean="0"/>
              <a:t>,</a:t>
            </a:r>
            <a:r>
              <a:rPr lang="en-US" sz="2400" dirty="0" smtClean="0"/>
              <a:t> </a:t>
            </a:r>
            <a:r>
              <a:rPr lang="ru-RU" sz="2400" dirty="0" smtClean="0"/>
              <a:t>2018)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862" y="480766"/>
            <a:ext cx="6017099" cy="52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9332536" y="365125"/>
            <a:ext cx="2592370" cy="26703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4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674936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>
              <a:buFontTx/>
              <a:buChar char="-"/>
            </a:pPr>
            <a:r>
              <a:rPr lang="ru-RU" sz="2400" dirty="0" smtClean="0"/>
              <a:t>Движущие силы водного обмена - гидростатический и осмотический градиенты между различными структурами ЦНС </a:t>
            </a:r>
          </a:p>
          <a:p>
            <a:pPr>
              <a:buFontTx/>
              <a:buChar char="-"/>
            </a:pPr>
            <a:r>
              <a:rPr lang="ru-RU" sz="2400" dirty="0" smtClean="0"/>
              <a:t>Травма, ишемия, воспаление и т.п. приводят к  изменению осмотических и гидростатических градиентов и аккумуляции воды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 smtClean="0"/>
              <a:t>Bulat-Klarica-Oreskovic</a:t>
            </a:r>
            <a:r>
              <a:rPr lang="ru-RU" sz="2400" dirty="0" smtClean="0"/>
              <a:t>, 2016</a:t>
            </a:r>
            <a:r>
              <a:rPr lang="en-US" sz="2400" dirty="0" smtClean="0"/>
              <a:t>)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38" y="296994"/>
            <a:ext cx="5921024" cy="621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9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830" y="1517714"/>
            <a:ext cx="5533534" cy="472560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Новое представление о водном обмене в ЦНС</a:t>
            </a: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Регуляторы водного обмена в ЦНС –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AQP4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AQP1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Отвечают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за перенос воды и различных субстанций, включая газы и ионы.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AQP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4 локализуется в клетках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астроглии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головного и спинного мозга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(ключевая роль в структуре 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гемато-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энцефалического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барьера).</a:t>
            </a: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AQP1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локализуется в сосудистых сплетениях желудочков головного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мозга.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открытие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аквапоринов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Питер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Агре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совместно с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Родриком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Маккинноном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2003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году получили Нобелевскую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премию по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химии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63" y="1285221"/>
            <a:ext cx="6432975" cy="425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73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212977"/>
            <a:ext cx="10972800" cy="2913187"/>
          </a:xfrm>
          <a:noFill/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Строение </a:t>
            </a:r>
            <a:r>
              <a:rPr lang="en-US" b="1" dirty="0" smtClean="0"/>
              <a:t>AQP</a:t>
            </a:r>
            <a:r>
              <a:rPr lang="ru-RU" b="1" dirty="0" smtClean="0"/>
              <a:t>:</a:t>
            </a:r>
          </a:p>
          <a:p>
            <a:r>
              <a:rPr lang="ru-RU" dirty="0"/>
              <a:t>6 трансмембранных доменов (М1-М6), </a:t>
            </a:r>
            <a:endParaRPr lang="ru-RU" dirty="0" smtClean="0"/>
          </a:p>
          <a:p>
            <a:r>
              <a:rPr lang="ru-RU" dirty="0" smtClean="0"/>
              <a:t>внутренние </a:t>
            </a:r>
            <a:r>
              <a:rPr lang="ru-RU" dirty="0"/>
              <a:t>субъединицы водного канала (петли В и Е), </a:t>
            </a:r>
          </a:p>
          <a:p>
            <a:r>
              <a:rPr lang="ru-RU" b="1" dirty="0" smtClean="0"/>
              <a:t>управлением проницаемостью (петля </a:t>
            </a:r>
            <a:r>
              <a:rPr lang="en-US" b="1" dirty="0"/>
              <a:t>D</a:t>
            </a:r>
            <a:r>
              <a:rPr lang="ru-RU" b="1" dirty="0" smtClean="0"/>
              <a:t>) – мишень для лекарственных препаратов, </a:t>
            </a:r>
          </a:p>
          <a:p>
            <a:r>
              <a:rPr lang="ru-RU" b="1" dirty="0" smtClean="0"/>
              <a:t>модуляция </a:t>
            </a:r>
            <a:r>
              <a:rPr lang="ru-RU" b="1" dirty="0"/>
              <a:t>активности (карбоксильная </a:t>
            </a:r>
            <a:r>
              <a:rPr lang="ru-RU" b="1" dirty="0" err="1"/>
              <a:t>терминаль</a:t>
            </a:r>
            <a:r>
              <a:rPr lang="ru-RU" b="1" dirty="0"/>
              <a:t>),  </a:t>
            </a:r>
            <a:endParaRPr lang="ru-RU" b="1" dirty="0" smtClean="0"/>
          </a:p>
          <a:p>
            <a:r>
              <a:rPr lang="ru-RU" dirty="0" smtClean="0"/>
              <a:t>точки </a:t>
            </a:r>
            <a:r>
              <a:rPr lang="ru-RU" dirty="0"/>
              <a:t>приложения внеклеточных блокирующих агентов (ртуть и тетраэтиламмоний)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6" t="17730" r="10448" b="22806"/>
          <a:stretch/>
        </p:blipFill>
        <p:spPr bwMode="auto">
          <a:xfrm>
            <a:off x="698091" y="260650"/>
            <a:ext cx="9910411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79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511" y="1517714"/>
            <a:ext cx="5344998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 marL="0" indent="0">
              <a:buNone/>
            </a:pPr>
            <a:endParaRPr lang="ru-RU" sz="2400" dirty="0"/>
          </a:p>
          <a:p>
            <a:pPr>
              <a:buFontTx/>
              <a:buChar char="-"/>
            </a:pPr>
            <a:r>
              <a:rPr lang="ru-RU" sz="2400" dirty="0" smtClean="0"/>
              <a:t>Ключевая роль </a:t>
            </a:r>
            <a:r>
              <a:rPr lang="ru-RU" sz="2400" dirty="0" err="1" smtClean="0"/>
              <a:t>аквапоринов</a:t>
            </a:r>
            <a:r>
              <a:rPr lang="ru-RU" sz="2400" dirty="0"/>
              <a:t> </a:t>
            </a:r>
            <a:r>
              <a:rPr lang="ru-RU" sz="2400" dirty="0" smtClean="0"/>
              <a:t>- регулирование </a:t>
            </a:r>
            <a:r>
              <a:rPr lang="ru-RU" sz="2400" dirty="0"/>
              <a:t>внутри- и внеклеточного объемов </a:t>
            </a:r>
            <a:r>
              <a:rPr lang="ru-RU" sz="2400" dirty="0" smtClean="0"/>
              <a:t>воды при цитотоксическом и интерстициальном отеках</a:t>
            </a:r>
          </a:p>
          <a:p>
            <a:pPr>
              <a:buFontTx/>
              <a:buChar char="-"/>
            </a:pPr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509" y="1275794"/>
            <a:ext cx="6432975" cy="425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93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3" y="1517714"/>
            <a:ext cx="3874415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Церебральный отек сохраняется</a:t>
            </a:r>
          </a:p>
          <a:p>
            <a:pPr>
              <a:buFontTx/>
              <a:buChar char="-"/>
            </a:pPr>
            <a:r>
              <a:rPr lang="ru-RU" sz="2400" dirty="0" smtClean="0"/>
              <a:t>около </a:t>
            </a:r>
            <a:r>
              <a:rPr lang="ru-RU" sz="2400" dirty="0"/>
              <a:t>7 дней (пик 24-72 ч) после ишемического инсульта</a:t>
            </a:r>
          </a:p>
          <a:p>
            <a:pPr>
              <a:buFontTx/>
              <a:buChar char="-"/>
            </a:pPr>
            <a:r>
              <a:rPr lang="ru-RU" sz="2400" dirty="0"/>
              <a:t>около 14 дней после геморрагического инсульта </a:t>
            </a:r>
          </a:p>
          <a:p>
            <a:pPr marL="0" indent="0">
              <a:buNone/>
            </a:pPr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025" y="121009"/>
            <a:ext cx="7616983" cy="666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9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Этиология повреждения ГМ и повышения ВЧД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989056"/>
            <a:ext cx="6432223" cy="43922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Интракраниальные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Объемные образования головного мозга</a:t>
            </a: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ЧМТ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эпидуральная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субдуральная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гематомы, сотрясение головного мозга)</a:t>
            </a: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Нетравматические внутричерепные кровоизлияния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Инсульт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Гидроцефалия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Идиопатическая или доброкачественная ВЧГ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(энцефалит,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пневмоцефалия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абсцессы, кисты и др.)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Экстракраниальные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проходимости дыхательных путей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Гипоксия или гиперкапния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гиповентиляция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Гипертензия (боль/кашель)</a:t>
            </a: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(поворот головы)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Гипертермия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Судороги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лекарственные препараты (например, тетрациклины)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(высокогорный отек головного мозга, печеночная недостаточность и др.)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9" y="1628801"/>
            <a:ext cx="4143881" cy="446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Клинические проявления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85360"/>
            <a:ext cx="10538387" cy="4740591"/>
          </a:xfrm>
        </p:spPr>
        <p:txBody>
          <a:bodyPr>
            <a:normAutofit fontScale="40000" lnSpcReduction="20000"/>
          </a:bodyPr>
          <a:lstStyle/>
          <a:p>
            <a:r>
              <a:rPr lang="ru-RU" sz="4500" b="1" dirty="0" smtClean="0">
                <a:solidFill>
                  <a:srgbClr val="FF0000"/>
                </a:solidFill>
              </a:rPr>
              <a:t>зависят </a:t>
            </a:r>
            <a:r>
              <a:rPr lang="ru-RU" sz="4500" b="1" dirty="0">
                <a:solidFill>
                  <a:srgbClr val="FF0000"/>
                </a:solidFill>
              </a:rPr>
              <a:t>от локализации патологического </a:t>
            </a:r>
            <a:endParaRPr lang="ru-RU" sz="45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500" b="1" dirty="0" smtClean="0">
                <a:solidFill>
                  <a:srgbClr val="FF0000"/>
                </a:solidFill>
              </a:rPr>
              <a:t>        процесса</a:t>
            </a:r>
            <a:r>
              <a:rPr lang="ru-RU" sz="4500" b="1" dirty="0">
                <a:solidFill>
                  <a:srgbClr val="FF0000"/>
                </a:solidFill>
              </a:rPr>
              <a:t>, его распространенности и </a:t>
            </a:r>
            <a:endParaRPr lang="ru-RU" sz="45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500" b="1" dirty="0" smtClean="0">
                <a:solidFill>
                  <a:srgbClr val="FF0000"/>
                </a:solidFill>
              </a:rPr>
              <a:t>        скорости развития</a:t>
            </a:r>
          </a:p>
          <a:p>
            <a:r>
              <a:rPr lang="ru-RU" sz="4500" dirty="0" smtClean="0"/>
              <a:t>головной боль</a:t>
            </a:r>
          </a:p>
          <a:p>
            <a:r>
              <a:rPr lang="ru-RU" sz="4500" dirty="0" smtClean="0"/>
              <a:t>вынужденное положение головы</a:t>
            </a:r>
          </a:p>
          <a:p>
            <a:r>
              <a:rPr lang="ru-RU" sz="4500" dirty="0"/>
              <a:t>т</a:t>
            </a:r>
            <a:r>
              <a:rPr lang="ru-RU" sz="4500" dirty="0" smtClean="0"/>
              <a:t>ошнота</a:t>
            </a:r>
          </a:p>
          <a:p>
            <a:r>
              <a:rPr lang="ru-RU" sz="4500" dirty="0" smtClean="0"/>
              <a:t>рвота</a:t>
            </a:r>
          </a:p>
          <a:p>
            <a:r>
              <a:rPr lang="ru-RU" sz="4500" dirty="0" smtClean="0"/>
              <a:t>расстройство сознания </a:t>
            </a:r>
          </a:p>
          <a:p>
            <a:r>
              <a:rPr lang="ru-RU" sz="4500" dirty="0" smtClean="0"/>
              <a:t>судорожные припадки</a:t>
            </a:r>
          </a:p>
          <a:p>
            <a:r>
              <a:rPr lang="ru-RU" sz="4500" dirty="0" smtClean="0"/>
              <a:t>нарушения зрения</a:t>
            </a:r>
            <a:endParaRPr lang="ru-RU" sz="4500" dirty="0"/>
          </a:p>
          <a:p>
            <a:r>
              <a:rPr lang="ru-RU" sz="4500" dirty="0" smtClean="0"/>
              <a:t>брадикардия, </a:t>
            </a:r>
            <a:r>
              <a:rPr lang="ru-RU" sz="4500" dirty="0"/>
              <a:t>нарушение дыхания, снижается </a:t>
            </a:r>
            <a:endParaRPr lang="ru-RU" sz="4500" dirty="0" smtClean="0"/>
          </a:p>
          <a:p>
            <a:pPr marL="0" indent="0">
              <a:buNone/>
            </a:pPr>
            <a:r>
              <a:rPr lang="ru-RU" sz="4500" dirty="0" smtClean="0"/>
              <a:t>        или </a:t>
            </a:r>
            <a:r>
              <a:rPr lang="ru-RU" sz="4500" dirty="0"/>
              <a:t>пропадает реакция зрачков на свет, повышается </a:t>
            </a:r>
            <a:endParaRPr lang="ru-RU" sz="4500" dirty="0" smtClean="0"/>
          </a:p>
          <a:p>
            <a:pPr marL="0" indent="0">
              <a:buNone/>
            </a:pPr>
            <a:r>
              <a:rPr lang="ru-RU" sz="4500" dirty="0" smtClean="0"/>
              <a:t>        системное </a:t>
            </a:r>
            <a:r>
              <a:rPr lang="ru-RU" sz="4500" dirty="0"/>
              <a:t>артериальное давление при дислокации и </a:t>
            </a:r>
            <a:endParaRPr lang="ru-RU" sz="4500" dirty="0" smtClean="0"/>
          </a:p>
          <a:p>
            <a:pPr marL="0" indent="0">
              <a:buNone/>
            </a:pPr>
            <a:r>
              <a:rPr lang="ru-RU" sz="4500" dirty="0"/>
              <a:t> </a:t>
            </a:r>
            <a:r>
              <a:rPr lang="ru-RU" sz="4500" dirty="0" smtClean="0"/>
              <a:t>       вклинении </a:t>
            </a:r>
            <a:r>
              <a:rPr lang="ru-RU" sz="4500" dirty="0"/>
              <a:t>стволовых </a:t>
            </a:r>
            <a:r>
              <a:rPr lang="ru-RU" sz="4500" dirty="0" smtClean="0"/>
              <a:t>структур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118" y="1628800"/>
            <a:ext cx="4475989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9829" y="274638"/>
            <a:ext cx="7022571" cy="1143000"/>
          </a:xfr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Значение ВЧД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116632"/>
            <a:ext cx="3648405" cy="273630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445" y="1664804"/>
            <a:ext cx="10478955" cy="47165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                               </a:t>
            </a:r>
            <a:r>
              <a:rPr lang="ru-RU" b="1" u="sng" dirty="0" smtClean="0"/>
              <a:t>ВЧД как компонент ЦПД </a:t>
            </a:r>
          </a:p>
          <a:p>
            <a:pPr marL="914400" lvl="2" indent="0">
              <a:buNone/>
            </a:pPr>
            <a:r>
              <a:rPr lang="ru-RU" sz="2100" dirty="0"/>
              <a:t> </a:t>
            </a:r>
            <a:r>
              <a:rPr lang="ru-RU" sz="2100" dirty="0" smtClean="0"/>
              <a:t>                               ЦПД = </a:t>
            </a:r>
            <a:r>
              <a:rPr lang="ru-RU" sz="2100" dirty="0" err="1" smtClean="0"/>
              <a:t>срАД</a:t>
            </a:r>
            <a:r>
              <a:rPr lang="ru-RU" sz="2100" dirty="0" smtClean="0"/>
              <a:t> - ВЧД (в норме </a:t>
            </a:r>
            <a:r>
              <a:rPr lang="ru-RU" sz="2100" dirty="0" err="1" smtClean="0"/>
              <a:t>ауторегуляция</a:t>
            </a:r>
            <a:r>
              <a:rPr lang="ru-RU" sz="2100" dirty="0" smtClean="0"/>
              <a:t> сохранена          </a:t>
            </a:r>
          </a:p>
          <a:p>
            <a:pPr marL="914400" lvl="2" indent="0">
              <a:buNone/>
            </a:pPr>
            <a:r>
              <a:rPr lang="ru-RU" sz="2100" dirty="0"/>
              <a:t> </a:t>
            </a:r>
            <a:r>
              <a:rPr lang="ru-RU" sz="2100" dirty="0" smtClean="0"/>
              <a:t>                               при ЦПД 50-150 мм рт. ст.))</a:t>
            </a:r>
          </a:p>
          <a:p>
            <a:pPr lvl="2"/>
            <a:endParaRPr lang="ru-RU" sz="2100" dirty="0" smtClean="0"/>
          </a:p>
          <a:p>
            <a:pPr marL="0" indent="0">
              <a:buNone/>
            </a:pPr>
            <a:r>
              <a:rPr lang="en-US" b="1" u="sng" dirty="0" err="1" smtClean="0"/>
              <a:t>Prx</a:t>
            </a:r>
            <a:r>
              <a:rPr lang="en-US" b="1" u="sng" dirty="0" smtClean="0"/>
              <a:t> (</a:t>
            </a:r>
            <a:r>
              <a:rPr lang="ru-RU" b="1" u="sng" dirty="0" smtClean="0"/>
              <a:t>индекс реактивности церебральных сосудов) </a:t>
            </a:r>
            <a:r>
              <a:rPr lang="ru-RU" dirty="0" smtClean="0"/>
              <a:t>-  </a:t>
            </a:r>
            <a:r>
              <a:rPr lang="ru-RU" sz="2100" dirty="0"/>
              <a:t>коэффициент линейной корреляции Пирсона между </a:t>
            </a:r>
            <a:r>
              <a:rPr lang="ru-RU" sz="2100" dirty="0" smtClean="0"/>
              <a:t>медленными </a:t>
            </a:r>
            <a:r>
              <a:rPr lang="ru-RU" sz="2100" dirty="0"/>
              <a:t>волнами ВЧД и </a:t>
            </a:r>
            <a:r>
              <a:rPr lang="ru-RU" sz="2100" dirty="0" err="1" smtClean="0"/>
              <a:t>срАД</a:t>
            </a:r>
            <a:r>
              <a:rPr lang="ru-RU" sz="2100" dirty="0"/>
              <a:t>. </a:t>
            </a:r>
            <a:endParaRPr lang="ru-RU" sz="2100" dirty="0" smtClean="0"/>
          </a:p>
          <a:p>
            <a:pPr lvl="2"/>
            <a:r>
              <a:rPr lang="ru-RU" sz="2100" dirty="0" smtClean="0"/>
              <a:t>P</a:t>
            </a:r>
            <a:r>
              <a:rPr lang="en-US" sz="2100" dirty="0" smtClean="0"/>
              <a:t>r</a:t>
            </a:r>
            <a:r>
              <a:rPr lang="ru-RU" sz="2100" dirty="0" smtClean="0"/>
              <a:t>x </a:t>
            </a:r>
            <a:r>
              <a:rPr lang="ru-RU" sz="2100" dirty="0"/>
              <a:t>&lt; 0 – </a:t>
            </a:r>
            <a:r>
              <a:rPr lang="ru-RU" sz="2100" dirty="0" err="1"/>
              <a:t>ауторегуляция</a:t>
            </a:r>
            <a:r>
              <a:rPr lang="ru-RU" sz="2100" dirty="0"/>
              <a:t> в </a:t>
            </a:r>
            <a:r>
              <a:rPr lang="ru-RU" sz="2100" dirty="0" smtClean="0"/>
              <a:t>норме, </a:t>
            </a:r>
          </a:p>
          <a:p>
            <a:pPr lvl="2"/>
            <a:r>
              <a:rPr lang="ru-RU" sz="2100" dirty="0" smtClean="0"/>
              <a:t>0</a:t>
            </a:r>
            <a:r>
              <a:rPr lang="ru-RU" sz="2100" dirty="0"/>
              <a:t> ≤ </a:t>
            </a:r>
            <a:r>
              <a:rPr lang="ru-RU" sz="2100" dirty="0" smtClean="0"/>
              <a:t>P</a:t>
            </a:r>
            <a:r>
              <a:rPr lang="en-US" sz="2100" dirty="0" smtClean="0"/>
              <a:t>r</a:t>
            </a:r>
            <a:r>
              <a:rPr lang="ru-RU" sz="2100" dirty="0" smtClean="0"/>
              <a:t>x</a:t>
            </a:r>
            <a:r>
              <a:rPr lang="ru-RU" sz="2100" dirty="0"/>
              <a:t> &lt; 0,2 – опасное состояние </a:t>
            </a:r>
            <a:r>
              <a:rPr lang="ru-RU" sz="2100" dirty="0" smtClean="0"/>
              <a:t>возможной </a:t>
            </a:r>
            <a:r>
              <a:rPr lang="ru-RU" sz="2100" dirty="0"/>
              <a:t>потери </a:t>
            </a:r>
            <a:r>
              <a:rPr lang="ru-RU" sz="2100" dirty="0" err="1" smtClean="0"/>
              <a:t>ауторегуляции</a:t>
            </a:r>
            <a:r>
              <a:rPr lang="ru-RU" sz="2100" dirty="0"/>
              <a:t>,</a:t>
            </a:r>
            <a:endParaRPr lang="ru-RU" sz="2100" dirty="0" smtClean="0"/>
          </a:p>
          <a:p>
            <a:pPr lvl="2"/>
            <a:r>
              <a:rPr lang="ru-RU" sz="2100" dirty="0" smtClean="0"/>
              <a:t>0,2</a:t>
            </a:r>
            <a:r>
              <a:rPr lang="ru-RU" sz="2100" dirty="0"/>
              <a:t> ≤ </a:t>
            </a:r>
            <a:r>
              <a:rPr lang="ru-RU" sz="2100" dirty="0" smtClean="0"/>
              <a:t>P</a:t>
            </a:r>
            <a:r>
              <a:rPr lang="en-US" sz="2100" dirty="0" smtClean="0"/>
              <a:t>r</a:t>
            </a:r>
            <a:r>
              <a:rPr lang="ru-RU" sz="2100" dirty="0" smtClean="0"/>
              <a:t>x</a:t>
            </a:r>
            <a:r>
              <a:rPr lang="ru-RU" sz="2100" dirty="0"/>
              <a:t> – </a:t>
            </a:r>
            <a:r>
              <a:rPr lang="ru-RU" sz="2100" dirty="0" err="1"/>
              <a:t>ауторегуляция</a:t>
            </a:r>
            <a:r>
              <a:rPr lang="ru-RU" sz="2100" dirty="0"/>
              <a:t> утрачена</a:t>
            </a:r>
            <a:r>
              <a:rPr lang="ru-RU" sz="2100" dirty="0" smtClean="0"/>
              <a:t>.</a:t>
            </a:r>
          </a:p>
          <a:p>
            <a:pPr lvl="2"/>
            <a:endParaRPr lang="ru-RU" sz="2100" dirty="0"/>
          </a:p>
          <a:p>
            <a:pPr marL="0" lvl="1" indent="0">
              <a:buNone/>
            </a:pPr>
            <a:r>
              <a:rPr lang="ru-RU" b="1" u="sng" dirty="0"/>
              <a:t>Изолированный показатель ВЧД  </a:t>
            </a:r>
          </a:p>
          <a:p>
            <a:pPr marL="1314450" lvl="3" indent="-457200">
              <a:buFont typeface="Arial" pitchFamily="34" charset="0"/>
              <a:buChar char="•"/>
            </a:pPr>
            <a:r>
              <a:rPr lang="ru-RU" sz="2100" dirty="0" smtClean="0"/>
              <a:t>На основании 15 </a:t>
            </a:r>
            <a:r>
              <a:rPr lang="ru-RU" sz="2100" dirty="0"/>
              <a:t>исследований (857 детей) </a:t>
            </a:r>
            <a:r>
              <a:rPr lang="ru-RU" sz="2100" dirty="0" smtClean="0"/>
              <a:t>получены данные – ВЧД &gt; 20 мм рт. ст</a:t>
            </a:r>
            <a:r>
              <a:rPr lang="ru-RU" sz="2100" dirty="0"/>
              <a:t>. </a:t>
            </a:r>
            <a:r>
              <a:rPr lang="ru-RU" sz="2100" dirty="0" smtClean="0"/>
              <a:t>ведет к неблагоприятному неврологическому исходу/смерти</a:t>
            </a:r>
          </a:p>
        </p:txBody>
      </p:sp>
    </p:spTree>
    <p:extLst>
      <p:ext uri="{BB962C8B-B14F-4D97-AF65-F5344CB8AC3E}">
        <p14:creationId xmlns:p14="http://schemas.microsoft.com/office/powerpoint/2010/main" val="118593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секрету всему свету…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730" y="1825625"/>
            <a:ext cx="6014301" cy="4351338"/>
          </a:xfrm>
        </p:spPr>
        <p:txBody>
          <a:bodyPr/>
          <a:lstStyle/>
          <a:p>
            <a:r>
              <a:rPr lang="ru-RU" dirty="0" smtClean="0"/>
              <a:t>«СЕКРЕТ» №1: </a:t>
            </a:r>
          </a:p>
          <a:p>
            <a:pPr marL="0" indent="0">
              <a:buNone/>
            </a:pPr>
            <a:r>
              <a:rPr lang="ru-RU" dirty="0" smtClean="0"/>
              <a:t>новое представление о водном обмене в ЦНС</a:t>
            </a:r>
          </a:p>
          <a:p>
            <a:endParaRPr lang="ru-RU" dirty="0" smtClean="0"/>
          </a:p>
          <a:p>
            <a:r>
              <a:rPr lang="ru-RU" dirty="0" smtClean="0"/>
              <a:t>«СЕКРЕТ» №2: </a:t>
            </a:r>
          </a:p>
          <a:p>
            <a:pPr marL="0" indent="0">
              <a:buNone/>
            </a:pPr>
            <a:r>
              <a:rPr lang="ru-RU" dirty="0" smtClean="0"/>
              <a:t>основа </a:t>
            </a:r>
            <a:r>
              <a:rPr lang="ru-RU" dirty="0" err="1" smtClean="0"/>
              <a:t>нейропротекции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226" y="1959927"/>
            <a:ext cx="46672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4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2889"/>
            <a:ext cx="10972800" cy="216746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Метаболизм в </a:t>
            </a:r>
            <a:r>
              <a:rPr lang="ru-RU" sz="2800" b="1" dirty="0" err="1" smtClean="0"/>
              <a:t>неокортексе</a:t>
            </a:r>
            <a:r>
              <a:rPr lang="ru-RU" sz="2800" b="1" dirty="0" smtClean="0"/>
              <a:t> у свиней при снижении ЦПД вследствие повышения ВЧД .</a:t>
            </a:r>
            <a:br>
              <a:rPr lang="ru-RU" sz="28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en-US" sz="2000" b="1" dirty="0" smtClean="0"/>
              <a:t>Brain </a:t>
            </a:r>
            <a:r>
              <a:rPr lang="en-US" sz="2000" b="1" dirty="0"/>
              <a:t>metabolism during a decrease in cerebral perfusion pressure caused by an elevated intracranial pressure in the porcine neocortex.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en-US" sz="1800" dirty="0" err="1"/>
              <a:t>Zoremba</a:t>
            </a:r>
            <a:r>
              <a:rPr lang="en-US" sz="1800" dirty="0"/>
              <a:t> </a:t>
            </a:r>
            <a:r>
              <a:rPr lang="en-US" sz="1800" dirty="0" smtClean="0"/>
              <a:t>N,</a:t>
            </a:r>
            <a:r>
              <a:rPr lang="en-US" sz="1800" dirty="0"/>
              <a:t> </a:t>
            </a:r>
            <a:r>
              <a:rPr lang="en-US" sz="1800" dirty="0" err="1"/>
              <a:t>Schnoor</a:t>
            </a:r>
            <a:r>
              <a:rPr lang="en-US" sz="1800" dirty="0"/>
              <a:t> J, Berens M, </a:t>
            </a:r>
            <a:r>
              <a:rPr lang="en-US" sz="1800" dirty="0" err="1"/>
              <a:t>Kuhlen</a:t>
            </a:r>
            <a:r>
              <a:rPr lang="en-US" sz="1800" dirty="0"/>
              <a:t> R, </a:t>
            </a:r>
            <a:r>
              <a:rPr lang="en-US" sz="1800" dirty="0" err="1"/>
              <a:t>Rossaint</a:t>
            </a:r>
            <a:r>
              <a:rPr lang="en-US" sz="1800" dirty="0"/>
              <a:t> </a:t>
            </a:r>
            <a:r>
              <a:rPr lang="en-US" sz="1800" dirty="0" smtClean="0"/>
              <a:t>R</a:t>
            </a:r>
            <a:r>
              <a:rPr lang="ru-RU" sz="1800" dirty="0"/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err="1" smtClean="0"/>
              <a:t>Anesth</a:t>
            </a:r>
            <a:r>
              <a:rPr lang="en-US" sz="1800" dirty="0" smtClean="0"/>
              <a:t> </a:t>
            </a:r>
            <a:r>
              <a:rPr lang="en-US" sz="1800" dirty="0" err="1"/>
              <a:t>Analg</a:t>
            </a:r>
            <a:r>
              <a:rPr lang="en-US" sz="1800" dirty="0"/>
              <a:t>. 2007 Sep;105(3):744-50</a:t>
            </a:r>
            <a:r>
              <a:rPr lang="en-US" sz="1800" dirty="0" smtClean="0"/>
              <a:t>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280356"/>
            <a:ext cx="10972800" cy="384580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 </a:t>
            </a:r>
            <a:r>
              <a:rPr lang="en-US" b="1" cap="all" dirty="0" smtClean="0"/>
              <a:t>RESULTS</a:t>
            </a:r>
            <a:r>
              <a:rPr lang="en-US" b="1" cap="all" dirty="0"/>
              <a:t>:</a:t>
            </a:r>
            <a:endParaRPr lang="ru-RU" dirty="0"/>
          </a:p>
          <a:p>
            <a:pPr marL="0" indent="0" algn="just">
              <a:buNone/>
            </a:pPr>
            <a:r>
              <a:rPr lang="en-US" dirty="0"/>
              <a:t>We demonstrated a significant increase of lactate and glycerol compared with control at ICP values &gt; or =30 mm Hg and cerebral perfusion pressure (CPP) below 50 mm Hg. The increase of ICP to &gt; or =40 mm Hg in conjunction with a reduction in CPP below 40 mm Hg led to a significant increase in the lactate/pyruvate-ratio and glutamate, as well as a decrease of glucose in relation to </a:t>
            </a:r>
            <a:r>
              <a:rPr lang="en-US" dirty="0" smtClean="0"/>
              <a:t>control.</a:t>
            </a:r>
            <a:endParaRPr lang="ru-RU" dirty="0"/>
          </a:p>
          <a:p>
            <a:pPr marL="0" indent="0">
              <a:buNone/>
            </a:pPr>
            <a:endParaRPr lang="ru-RU" b="1" cap="all" dirty="0" smtClean="0"/>
          </a:p>
          <a:p>
            <a:pPr marL="0" indent="0">
              <a:buNone/>
            </a:pPr>
            <a:r>
              <a:rPr lang="ru-RU" b="1" cap="all" dirty="0" smtClean="0"/>
              <a:t>ЗАКЛЮЧЕНИЕ</a:t>
            </a:r>
            <a:r>
              <a:rPr lang="en-US" b="1" cap="all" dirty="0" smtClean="0"/>
              <a:t>:</a:t>
            </a: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При определенных значениях повышенного ВЧД снижение ЦПД приводит к тяжелому повреждению ГМ. Предельными границами ВЧД и ЦПД могут быть 30 и 40 мм рт. ст., соответственно.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5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203825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Взаимосвязь между </a:t>
            </a:r>
            <a:r>
              <a:rPr lang="ru-RU" sz="2200" b="1" dirty="0" err="1" smtClean="0"/>
              <a:t>интракраниальной</a:t>
            </a:r>
            <a:r>
              <a:rPr lang="ru-RU" sz="2200" b="1" dirty="0" smtClean="0"/>
              <a:t> гемодинамикой и </a:t>
            </a:r>
            <a:r>
              <a:rPr lang="ru-RU" sz="2200" b="1" dirty="0" err="1" smtClean="0"/>
              <a:t>микродиализными</a:t>
            </a:r>
            <a:r>
              <a:rPr lang="ru-RU" sz="2200" b="1" dirty="0" smtClean="0"/>
              <a:t> показателями энергетического и </a:t>
            </a:r>
            <a:r>
              <a:rPr lang="ru-RU" sz="2200" b="1" dirty="0" err="1" smtClean="0"/>
              <a:t>глутамат-глутаминового</a:t>
            </a:r>
            <a:r>
              <a:rPr lang="ru-RU" sz="2200" b="1" dirty="0" smtClean="0"/>
              <a:t> обменами у пациентов с САК.</a:t>
            </a:r>
            <a:br>
              <a:rPr lang="ru-RU" sz="22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en-US" sz="2000" b="1" dirty="0" smtClean="0"/>
              <a:t>Relationship between intracranial hemodynamics and </a:t>
            </a:r>
            <a:r>
              <a:rPr lang="en-US" sz="2000" b="1" dirty="0" err="1" smtClean="0"/>
              <a:t>microdialysis</a:t>
            </a:r>
            <a:r>
              <a:rPr lang="en-US" sz="2000" b="1" dirty="0" smtClean="0"/>
              <a:t> markers of energy metabolism and glutamate-glutamine turnover in patients with subarachnoid hemorrhage.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en-US" sz="2000" dirty="0" smtClean="0"/>
              <a:t>Samuelsson C, Howells T, </a:t>
            </a:r>
            <a:r>
              <a:rPr lang="en-US" sz="2000" dirty="0" err="1" smtClean="0"/>
              <a:t>Kumlien</a:t>
            </a:r>
            <a:r>
              <a:rPr lang="en-US" sz="2000" dirty="0" smtClean="0"/>
              <a:t> E, </a:t>
            </a:r>
            <a:r>
              <a:rPr lang="en-US" sz="2000" dirty="0" err="1" smtClean="0"/>
              <a:t>Enblad</a:t>
            </a:r>
            <a:r>
              <a:rPr lang="en-US" sz="2000" dirty="0" smtClean="0"/>
              <a:t> P, </a:t>
            </a:r>
            <a:r>
              <a:rPr lang="en-US" sz="2000" dirty="0" err="1" smtClean="0"/>
              <a:t>Hillered</a:t>
            </a:r>
            <a:r>
              <a:rPr lang="en-US" sz="2000" dirty="0" smtClean="0"/>
              <a:t> L, Ronne-</a:t>
            </a:r>
            <a:r>
              <a:rPr lang="en-US" sz="2000" dirty="0" err="1" smtClean="0"/>
              <a:t>Engström</a:t>
            </a:r>
            <a:r>
              <a:rPr lang="en-US" sz="2000" dirty="0" smtClean="0"/>
              <a:t> E.</a:t>
            </a:r>
            <a:r>
              <a:rPr lang="en-US" sz="1800" dirty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J </a:t>
            </a:r>
            <a:r>
              <a:rPr lang="en-US" sz="1800" dirty="0" err="1"/>
              <a:t>Neurosurg</a:t>
            </a:r>
            <a:r>
              <a:rPr lang="en-US" sz="1800" dirty="0"/>
              <a:t>. 2009 Nov;111(5):910-5</a:t>
            </a:r>
            <a:r>
              <a:rPr lang="en-US" sz="1800" dirty="0" smtClean="0"/>
              <a:t>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474258"/>
            <a:ext cx="10972800" cy="390706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400" b="1" cap="all" dirty="0" smtClean="0"/>
              <a:t>RESULTS</a:t>
            </a:r>
            <a:r>
              <a:rPr lang="en-US" sz="1400" b="1" cap="all" dirty="0"/>
              <a:t>:</a:t>
            </a:r>
            <a:endParaRPr lang="ru-RU" sz="1400" b="1" dirty="0"/>
          </a:p>
          <a:p>
            <a:pPr marL="0" indent="0" algn="just">
              <a:buNone/>
            </a:pPr>
            <a:r>
              <a:rPr lang="en-US" sz="1400" dirty="0"/>
              <a:t>Interstitial </a:t>
            </a:r>
            <a:r>
              <a:rPr lang="ru-RU" sz="1400" dirty="0" smtClean="0"/>
              <a:t>  </a:t>
            </a:r>
            <a:r>
              <a:rPr lang="en-US" sz="1400" dirty="0" err="1" smtClean="0"/>
              <a:t>Gln</a:t>
            </a:r>
            <a:r>
              <a:rPr lang="en-US" sz="1400" dirty="0" smtClean="0"/>
              <a:t> </a:t>
            </a:r>
            <a:r>
              <a:rPr lang="en-US" sz="1400" dirty="0"/>
              <a:t>and pyruvate correlated with CPP (r = 0.25 and 0.24, respectively). Intracranial pressure negatively correlated with </a:t>
            </a:r>
            <a:r>
              <a:rPr lang="en-US" sz="1400" dirty="0" err="1"/>
              <a:t>Gln</a:t>
            </a:r>
            <a:r>
              <a:rPr lang="en-US" sz="1400" dirty="0"/>
              <a:t> (r = -0.29) and the </a:t>
            </a:r>
            <a:r>
              <a:rPr lang="en-US" sz="1400" dirty="0" err="1"/>
              <a:t>Gln</a:t>
            </a:r>
            <a:r>
              <a:rPr lang="en-US" sz="1400" dirty="0"/>
              <a:t>/</a:t>
            </a:r>
            <a:r>
              <a:rPr lang="en-US" sz="1400" dirty="0" err="1"/>
              <a:t>Glt</a:t>
            </a:r>
            <a:r>
              <a:rPr lang="en-US" sz="1400" dirty="0"/>
              <a:t> ratio (r = -0.40). Levels of </a:t>
            </a:r>
            <a:r>
              <a:rPr lang="en-US" sz="1400" dirty="0" err="1"/>
              <a:t>Gln</a:t>
            </a:r>
            <a:r>
              <a:rPr lang="en-US" sz="1400" dirty="0"/>
              <a:t> and pyruvate and the </a:t>
            </a:r>
            <a:r>
              <a:rPr lang="en-US" sz="1400" dirty="0" err="1"/>
              <a:t>Gln</a:t>
            </a:r>
            <a:r>
              <a:rPr lang="en-US" sz="1400" dirty="0"/>
              <a:t>/</a:t>
            </a:r>
            <a:r>
              <a:rPr lang="en-US" sz="1400" dirty="0" err="1"/>
              <a:t>Glt</a:t>
            </a:r>
            <a:r>
              <a:rPr lang="en-US" sz="1400" dirty="0"/>
              <a:t> ratio were higher and levels of </a:t>
            </a:r>
            <a:r>
              <a:rPr lang="en-US" sz="1400" dirty="0" err="1"/>
              <a:t>Glt</a:t>
            </a:r>
            <a:r>
              <a:rPr lang="en-US" sz="1400" dirty="0"/>
              <a:t> and lactate and the lactate/pyruvate ratio were lower during periods of decreased ICP (&lt;or= 10 mm Hg) as compared with values in periods of elevated ICP (&gt; 10 mm Hg). In 3 patients, a poor clinical condition was attributed to high ICP levels (range 15-25 mm Hg). When CSF drainage was increased and the ICP was lowered to 10 mm Hg, there was an instantaneous sharp increase in interstitial </a:t>
            </a:r>
            <a:r>
              <a:rPr lang="en-US" sz="1400" dirty="0" err="1"/>
              <a:t>Glt</a:t>
            </a:r>
            <a:r>
              <a:rPr lang="en-US" sz="1400" dirty="0"/>
              <a:t> and pyruvate in these 3 patients.</a:t>
            </a:r>
            <a:endParaRPr lang="ru-RU" sz="1400" dirty="0"/>
          </a:p>
          <a:p>
            <a:pPr marL="0" indent="0" algn="just">
              <a:buNone/>
            </a:pPr>
            <a:r>
              <a:rPr lang="ru-RU" sz="2400" b="1" cap="all" dirty="0" smtClean="0"/>
              <a:t>Заключение: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Увеличение уровней </a:t>
            </a:r>
            <a:r>
              <a:rPr lang="ru-RU" sz="2400" b="1" dirty="0" err="1" smtClean="0">
                <a:solidFill>
                  <a:srgbClr val="FF0000"/>
                </a:solidFill>
              </a:rPr>
              <a:t>глутамина</a:t>
            </a:r>
            <a:r>
              <a:rPr lang="ru-RU" sz="2400" b="1" dirty="0" smtClean="0">
                <a:solidFill>
                  <a:srgbClr val="FF0000"/>
                </a:solidFill>
              </a:rPr>
              <a:t> и </a:t>
            </a:r>
            <a:r>
              <a:rPr lang="ru-RU" sz="2400" b="1" dirty="0" err="1" smtClean="0">
                <a:solidFill>
                  <a:srgbClr val="FF0000"/>
                </a:solidFill>
              </a:rPr>
              <a:t>пирувата</a:t>
            </a:r>
            <a:r>
              <a:rPr lang="ru-RU" sz="2400" b="1" dirty="0" smtClean="0">
                <a:solidFill>
                  <a:srgbClr val="FF0000"/>
                </a:solidFill>
              </a:rPr>
              <a:t> в </a:t>
            </a:r>
            <a:r>
              <a:rPr lang="ru-RU" sz="2400" b="1" dirty="0" err="1" smtClean="0">
                <a:solidFill>
                  <a:srgbClr val="FF0000"/>
                </a:solidFill>
              </a:rPr>
              <a:t>интерстиции</a:t>
            </a:r>
            <a:r>
              <a:rPr lang="ru-RU" sz="2400" b="1" dirty="0" smtClean="0">
                <a:solidFill>
                  <a:srgbClr val="FF0000"/>
                </a:solidFill>
              </a:rPr>
              <a:t> является </a:t>
            </a:r>
            <a:r>
              <a:rPr lang="ru-RU" sz="2400" b="1" dirty="0" err="1" smtClean="0">
                <a:solidFill>
                  <a:srgbClr val="FF0000"/>
                </a:solidFill>
              </a:rPr>
              <a:t>прогностически</a:t>
            </a:r>
            <a:r>
              <a:rPr lang="ru-RU" sz="2400" b="1" dirty="0" smtClean="0">
                <a:solidFill>
                  <a:srgbClr val="FF0000"/>
                </a:solidFill>
              </a:rPr>
              <a:t> благоприятным признаком, связанным с улучшением ЦПД и снижением ВЧД.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05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579" y="365125"/>
            <a:ext cx="10891221" cy="181867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Энергетический обмен в ГМ при контролируемом снижении ЦПД при тяжелой ЧМТ.</a:t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en-US" sz="2000" b="1" dirty="0" smtClean="0"/>
              <a:t>Brain </a:t>
            </a:r>
            <a:r>
              <a:rPr lang="en-US" sz="2000" b="1" dirty="0"/>
              <a:t>energy metabolism during controlled reduction of cerebral perfusion pressure in severe head injuries.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en-US" sz="2000" dirty="0" err="1"/>
              <a:t>Ståhl</a:t>
            </a:r>
            <a:r>
              <a:rPr lang="en-US" sz="2000" dirty="0"/>
              <a:t> </a:t>
            </a:r>
            <a:r>
              <a:rPr lang="en-US" sz="2000" dirty="0" smtClean="0"/>
              <a:t>N,</a:t>
            </a:r>
            <a:r>
              <a:rPr lang="en-US" sz="2000" dirty="0"/>
              <a:t> </a:t>
            </a:r>
            <a:r>
              <a:rPr lang="en-US" sz="2000" dirty="0" err="1"/>
              <a:t>Ungerstedt</a:t>
            </a:r>
            <a:r>
              <a:rPr lang="en-US" sz="2000" dirty="0"/>
              <a:t> U, </a:t>
            </a:r>
            <a:r>
              <a:rPr lang="en-US" sz="2000" dirty="0" err="1"/>
              <a:t>Nordström</a:t>
            </a:r>
            <a:r>
              <a:rPr lang="en-US" sz="2000" dirty="0"/>
              <a:t> CH</a:t>
            </a:r>
            <a:r>
              <a:rPr lang="en-US" sz="2000" dirty="0" smtClean="0"/>
              <a:t>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162287"/>
            <a:ext cx="10972800" cy="39638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200" b="1" cap="all" dirty="0" smtClean="0"/>
              <a:t>RESULTS</a:t>
            </a:r>
            <a:r>
              <a:rPr lang="en-US" sz="2200" b="1" cap="all" dirty="0"/>
              <a:t>:</a:t>
            </a:r>
            <a:endParaRPr lang="ru-RU" sz="2200" b="1" dirty="0"/>
          </a:p>
          <a:p>
            <a:pPr marL="0" indent="0" algn="just">
              <a:buNone/>
            </a:pPr>
            <a:r>
              <a:rPr lang="en-US" sz="2200" dirty="0"/>
              <a:t>After initiation of treatment mean CPP decreased from 73 to 62 mmHg. During the first 96 h CPP was less than 60 mmHg and less than 50 mmHg during 30% and 8% of the time, respectively. The treatment was associated with a gradual </a:t>
            </a:r>
            <a:r>
              <a:rPr lang="en-US" sz="2200" dirty="0" err="1"/>
              <a:t>normalisation</a:t>
            </a:r>
            <a:r>
              <a:rPr lang="en-US" sz="2200" dirty="0"/>
              <a:t> of all biochemical markers in the "better" as well as the "worse" catheter position.</a:t>
            </a:r>
            <a:endParaRPr lang="ru-RU" sz="2200" dirty="0"/>
          </a:p>
          <a:p>
            <a:pPr marL="0" indent="0" algn="just">
              <a:buNone/>
            </a:pPr>
            <a:endParaRPr lang="ru-RU" b="1" cap="all" dirty="0" smtClean="0"/>
          </a:p>
          <a:p>
            <a:pPr marL="0" indent="0" algn="just">
              <a:buNone/>
            </a:pPr>
            <a:r>
              <a:rPr lang="ru-RU" b="1" cap="all" dirty="0" smtClean="0"/>
              <a:t>ЗАКЛЮЧЕНИЕ</a:t>
            </a:r>
            <a:r>
              <a:rPr lang="en-US" b="1" cap="all" dirty="0" smtClean="0"/>
              <a:t>:</a:t>
            </a:r>
            <a:endParaRPr lang="ru-RU" b="1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Фармакологически обусловленное снижение среднего ЦПД до 62 мм рт. ст. способствовало нормализации метаболизма ГМ.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23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/>
          </a:bodyPr>
          <a:lstStyle/>
          <a:p>
            <a:r>
              <a:rPr lang="ru-RU" b="1" dirty="0" smtClean="0"/>
              <a:t>Диагностика повреждений ГМ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7481" y="1721796"/>
            <a:ext cx="8634919" cy="42994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 err="1" smtClean="0"/>
              <a:t>Неинвазивные</a:t>
            </a:r>
            <a:r>
              <a:rPr lang="ru-RU" b="1" i="1" dirty="0" smtClean="0"/>
              <a:t> 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b="1" dirty="0" smtClean="0"/>
              <a:t>КТ и МРТ </a:t>
            </a:r>
            <a:r>
              <a:rPr lang="ru-RU" sz="2200" dirty="0" smtClean="0"/>
              <a:t>(объемный процесс, дислокация структур мозга, отек мозгового вещества, значительное сужение базальных цистерн)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3000" b="1" dirty="0" smtClean="0"/>
              <a:t>МРТ: </a:t>
            </a:r>
          </a:p>
          <a:p>
            <a:pPr lvl="2" algn="just"/>
            <a:r>
              <a:rPr lang="ru-RU" sz="1800" b="1" dirty="0" smtClean="0"/>
              <a:t>режим </a:t>
            </a:r>
            <a:r>
              <a:rPr lang="ru-RU" sz="1800" b="1" dirty="0" err="1"/>
              <a:t>фазоконтрастной</a:t>
            </a:r>
            <a:r>
              <a:rPr lang="ru-RU" sz="1800" b="1" dirty="0"/>
              <a:t> Т</a:t>
            </a:r>
            <a:r>
              <a:rPr lang="ru-RU" sz="1800" b="1" baseline="-25000" dirty="0"/>
              <a:t>2</a:t>
            </a:r>
            <a:r>
              <a:rPr lang="ru-RU" sz="1800" b="1" dirty="0"/>
              <a:t>-взвешенной </a:t>
            </a:r>
            <a:r>
              <a:rPr lang="ru-RU" sz="1800" b="1" dirty="0" smtClean="0"/>
              <a:t>МРТ–визуализации</a:t>
            </a:r>
            <a:r>
              <a:rPr lang="ru-RU" sz="1800" dirty="0" smtClean="0"/>
              <a:t>  позволяет </a:t>
            </a:r>
            <a:r>
              <a:rPr lang="ru-RU" sz="1800" dirty="0"/>
              <a:t>исследовать количественно с высоким временным разрешением течение </a:t>
            </a:r>
            <a:r>
              <a:rPr lang="ru-RU" sz="1800" dirty="0" smtClean="0"/>
              <a:t>ЦСЖ</a:t>
            </a:r>
          </a:p>
          <a:p>
            <a:pPr lvl="2" algn="just"/>
            <a:r>
              <a:rPr lang="ru-RU" sz="1800" b="1" dirty="0" smtClean="0"/>
              <a:t>режим </a:t>
            </a:r>
            <a:r>
              <a:rPr lang="en-US" sz="1800" b="1" dirty="0" smtClean="0"/>
              <a:t>FLAIR</a:t>
            </a:r>
            <a:r>
              <a:rPr lang="ru-RU" sz="1800" dirty="0" smtClean="0"/>
              <a:t> позволяет </a:t>
            </a:r>
            <a:r>
              <a:rPr lang="ru-RU" sz="1800" dirty="0"/>
              <a:t>получить изображение свободное от помех, связанных с сигналом, исходящим от ЦСЖ, что дает возможность четко диагностировать отек коры и </a:t>
            </a:r>
            <a:r>
              <a:rPr lang="ru-RU" sz="1800" dirty="0" err="1"/>
              <a:t>перивентрикулярных</a:t>
            </a:r>
            <a:r>
              <a:rPr lang="ru-RU" sz="1800" dirty="0"/>
              <a:t> областей головного </a:t>
            </a:r>
            <a:r>
              <a:rPr lang="ru-RU" sz="1800" dirty="0" smtClean="0"/>
              <a:t>мозга </a:t>
            </a:r>
          </a:p>
          <a:p>
            <a:pPr lvl="2" algn="just"/>
            <a:r>
              <a:rPr lang="ru-RU" sz="1800" b="1" dirty="0" smtClean="0"/>
              <a:t>диффузионно-взвешенная МРТ-визуализация </a:t>
            </a:r>
            <a:r>
              <a:rPr lang="ru-RU" sz="1800" dirty="0" smtClean="0"/>
              <a:t>выявляет области с разной подвижностью воды по </a:t>
            </a:r>
            <a:r>
              <a:rPr lang="ru-RU" sz="1800" dirty="0"/>
              <a:t>топографии эффективных коэффициентов </a:t>
            </a:r>
            <a:r>
              <a:rPr lang="ru-RU" sz="1800" dirty="0" smtClean="0"/>
              <a:t>диффузии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8" y="3284985"/>
            <a:ext cx="3408379" cy="340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2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/>
              <a:t>Диагностика ВЧГ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721796"/>
            <a:ext cx="10959008" cy="4947564"/>
          </a:xfrm>
        </p:spPr>
        <p:txBody>
          <a:bodyPr>
            <a:normAutofit fontScale="77500" lnSpcReduction="20000"/>
          </a:bodyPr>
          <a:lstStyle/>
          <a:p>
            <a:pPr lvl="1">
              <a:buFont typeface="Arial" pitchFamily="34" charset="0"/>
              <a:buChar char="•"/>
            </a:pPr>
            <a:r>
              <a:rPr lang="ru-RU" sz="2500" b="1" dirty="0"/>
              <a:t>Определение диаметра диска и влагалища зрительного нерва </a:t>
            </a:r>
            <a:r>
              <a:rPr lang="ru-RU" sz="2500" dirty="0"/>
              <a:t>(4-4.5 мм)</a:t>
            </a:r>
          </a:p>
          <a:p>
            <a:pPr marL="914400" lvl="2" indent="0">
              <a:buNone/>
            </a:pPr>
            <a:r>
              <a:rPr lang="ru-RU" sz="2500" dirty="0"/>
              <a:t>( По данным </a:t>
            </a:r>
            <a:r>
              <a:rPr lang="ru-RU" sz="2500" i="1" dirty="0" err="1"/>
              <a:t>Selhorst</a:t>
            </a:r>
            <a:r>
              <a:rPr lang="ru-RU" sz="2500" i="1" dirty="0"/>
              <a:t> JB, </a:t>
            </a:r>
            <a:r>
              <a:rPr lang="ru-RU" sz="2500" i="1" dirty="0" err="1"/>
              <a:t>Gudeman</a:t>
            </a:r>
            <a:r>
              <a:rPr lang="ru-RU" sz="2500" i="1" dirty="0"/>
              <a:t> SK, </a:t>
            </a:r>
            <a:r>
              <a:rPr lang="ru-RU" sz="2500" i="1" dirty="0" err="1"/>
              <a:t>Butterworth</a:t>
            </a:r>
            <a:r>
              <a:rPr lang="ru-RU" sz="2500" i="1" dirty="0"/>
              <a:t> JF, </a:t>
            </a:r>
            <a:r>
              <a:rPr lang="ru-RU" sz="2500" i="1" dirty="0" err="1"/>
              <a:t>et</a:t>
            </a:r>
            <a:r>
              <a:rPr lang="ru-RU" sz="2500" i="1" dirty="0"/>
              <a:t> </a:t>
            </a:r>
            <a:r>
              <a:rPr lang="ru-RU" sz="2500" i="1" dirty="0" err="1"/>
              <a:t>al</a:t>
            </a:r>
            <a:r>
              <a:rPr lang="ru-RU" sz="2500" i="1" dirty="0"/>
              <a:t>. </a:t>
            </a:r>
            <a:r>
              <a:rPr lang="ru-RU" sz="2500" i="1" dirty="0" err="1"/>
              <a:t>Papilledema</a:t>
            </a:r>
            <a:r>
              <a:rPr lang="ru-RU" sz="2500" i="1" dirty="0"/>
              <a:t> </a:t>
            </a:r>
            <a:r>
              <a:rPr lang="ru-RU" sz="2500" i="1" dirty="0" err="1"/>
              <a:t>after</a:t>
            </a:r>
            <a:r>
              <a:rPr lang="ru-RU" sz="2500" i="1" dirty="0"/>
              <a:t> </a:t>
            </a:r>
            <a:r>
              <a:rPr lang="ru-RU" sz="2500" i="1" dirty="0" err="1"/>
              <a:t>acute</a:t>
            </a:r>
            <a:r>
              <a:rPr lang="ru-RU" sz="2500" i="1" dirty="0"/>
              <a:t> </a:t>
            </a:r>
            <a:r>
              <a:rPr lang="ru-RU" sz="2500" i="1" dirty="0" err="1"/>
              <a:t>head</a:t>
            </a:r>
            <a:r>
              <a:rPr lang="ru-RU" sz="2500" i="1" dirty="0"/>
              <a:t> </a:t>
            </a:r>
            <a:r>
              <a:rPr lang="ru-RU" sz="2500" i="1" dirty="0" err="1"/>
              <a:t>injury</a:t>
            </a:r>
            <a:r>
              <a:rPr lang="ru-RU" sz="2500" i="1" dirty="0"/>
              <a:t>. </a:t>
            </a:r>
            <a:r>
              <a:rPr lang="ru-RU" sz="2500" i="1" dirty="0" err="1"/>
              <a:t>Neurosurgery</a:t>
            </a:r>
            <a:r>
              <a:rPr lang="ru-RU" sz="2500" i="1" dirty="0"/>
              <a:t>. 1985;16:357–63.</a:t>
            </a:r>
            <a:r>
              <a:rPr lang="en-US" sz="2500" i="1" dirty="0"/>
              <a:t> </a:t>
            </a:r>
            <a:r>
              <a:rPr lang="ru-RU" sz="2500" i="1" dirty="0"/>
              <a:t> </a:t>
            </a:r>
            <a:r>
              <a:rPr lang="ru-RU" sz="2500" b="1" dirty="0"/>
              <a:t>в  </a:t>
            </a:r>
            <a:r>
              <a:rPr lang="en-US" sz="2500" b="1" dirty="0"/>
              <a:t>54% </a:t>
            </a:r>
            <a:r>
              <a:rPr lang="ru-RU" sz="2500" b="1" dirty="0"/>
              <a:t>случаев пациенты с ЧМТ имели ВЧГ, но только у 3.5% наблюдался отек диска зрительного нерва</a:t>
            </a:r>
            <a:r>
              <a:rPr lang="ru-RU" sz="2500" dirty="0" smtClean="0"/>
              <a:t>)</a:t>
            </a:r>
          </a:p>
          <a:p>
            <a:pPr marL="914400" lvl="2" indent="0">
              <a:buNone/>
            </a:pPr>
            <a:endParaRPr lang="ru-RU" dirty="0"/>
          </a:p>
          <a:p>
            <a:pPr marL="715963" lvl="2" indent="-268288"/>
            <a:r>
              <a:rPr lang="ru-RU" sz="2500" b="1" dirty="0" err="1" smtClean="0"/>
              <a:t>Транскраниальная</a:t>
            </a:r>
            <a:r>
              <a:rPr lang="ru-RU" sz="2500" b="1" dirty="0" smtClean="0"/>
              <a:t> </a:t>
            </a:r>
            <a:r>
              <a:rPr lang="ru-RU" sz="2500" b="1" dirty="0"/>
              <a:t>допплерография</a:t>
            </a:r>
            <a:r>
              <a:rPr lang="ru-RU" sz="2500" dirty="0"/>
              <a:t> (пульсационный индекс в норме – 0.8-0.9</a:t>
            </a:r>
            <a:r>
              <a:rPr lang="ru-RU" sz="2500" dirty="0" smtClean="0"/>
              <a:t>)</a:t>
            </a:r>
          </a:p>
          <a:p>
            <a:pPr marL="715963" lvl="2" indent="-268288"/>
            <a:endParaRPr lang="ru-RU" dirty="0"/>
          </a:p>
          <a:p>
            <a:pPr lvl="1">
              <a:buFont typeface="Arial" pitchFamily="34" charset="0"/>
              <a:buChar char="•"/>
            </a:pPr>
            <a:r>
              <a:rPr lang="ru-RU" sz="2500" b="1" dirty="0"/>
              <a:t>Измерение давления в лабиринте внутреннего уха </a:t>
            </a:r>
            <a:endParaRPr lang="ru-RU" sz="2500" b="1" dirty="0" smtClean="0"/>
          </a:p>
          <a:p>
            <a:pPr marL="457200" lvl="1" indent="0">
              <a:buNone/>
            </a:pPr>
            <a:r>
              <a:rPr lang="ru-RU" sz="2500" b="1" dirty="0"/>
              <a:t> </a:t>
            </a:r>
            <a:r>
              <a:rPr lang="ru-RU" sz="2500" b="1" dirty="0" smtClean="0"/>
              <a:t>     </a:t>
            </a:r>
            <a:r>
              <a:rPr lang="ru-RU" sz="2500" dirty="0" smtClean="0"/>
              <a:t>(</a:t>
            </a:r>
            <a:r>
              <a:rPr lang="ru-RU" sz="2500" dirty="0"/>
              <a:t>нет широкого применения в клинической практике</a:t>
            </a:r>
            <a:r>
              <a:rPr lang="ru-RU" sz="2500" dirty="0" smtClean="0"/>
              <a:t>)</a:t>
            </a:r>
          </a:p>
          <a:p>
            <a:pPr lvl="1">
              <a:buFont typeface="Arial" pitchFamily="34" charset="0"/>
              <a:buChar char="•"/>
            </a:pPr>
            <a:endParaRPr lang="ru-RU" sz="2600" dirty="0"/>
          </a:p>
          <a:p>
            <a:pPr marL="0" indent="0">
              <a:buNone/>
            </a:pPr>
            <a:r>
              <a:rPr lang="ru-RU" sz="4000" b="1" i="1" dirty="0" smtClean="0"/>
              <a:t>Инвазивные</a:t>
            </a:r>
          </a:p>
          <a:p>
            <a:pPr lvl="1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ГИДРАВЛИЧЕСКИЕ ВЕНТРИКУЛЯРНЫЕ СИСТЕМЫ </a:t>
            </a:r>
          </a:p>
          <a:p>
            <a:pPr marL="457200" lvl="1" indent="0">
              <a:buNone/>
            </a:pPr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600" dirty="0" smtClean="0"/>
              <a:t>(</a:t>
            </a:r>
            <a:r>
              <a:rPr lang="ru-RU" sz="2600" dirty="0"/>
              <a:t>возможность дренирования ликвора</a:t>
            </a:r>
            <a:r>
              <a:rPr lang="ru-RU" sz="2600" dirty="0" smtClean="0"/>
              <a:t>)</a:t>
            </a:r>
          </a:p>
          <a:p>
            <a:pPr lvl="1"/>
            <a:endParaRPr lang="ru-RU" sz="2600" dirty="0"/>
          </a:p>
          <a:p>
            <a:pPr lvl="1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ПАРЕНХИМАТОЗНЫЕ / ВЕНТРИКУЛЯРНЫЕ ДАТЧИКИ</a:t>
            </a:r>
          </a:p>
          <a:p>
            <a:pPr lvl="1"/>
            <a:endParaRPr lang="ru-RU" b="1" dirty="0"/>
          </a:p>
          <a:p>
            <a:pPr lvl="1"/>
            <a:r>
              <a:rPr lang="ru-RU" b="1" dirty="0"/>
              <a:t>Измерение ВЧД в </a:t>
            </a:r>
            <a:r>
              <a:rPr lang="ru-RU" b="1" dirty="0" err="1"/>
              <a:t>субдуральном</a:t>
            </a:r>
            <a:r>
              <a:rPr lang="ru-RU" b="1" dirty="0"/>
              <a:t>, субарахноидальном и </a:t>
            </a:r>
            <a:r>
              <a:rPr lang="ru-RU" b="1" dirty="0" err="1"/>
              <a:t>эпидуральном</a:t>
            </a:r>
            <a:r>
              <a:rPr lang="ru-RU" b="1" dirty="0"/>
              <a:t> пространствах</a:t>
            </a:r>
            <a:r>
              <a:rPr lang="ru-RU" dirty="0"/>
              <a:t> </a:t>
            </a:r>
            <a:r>
              <a:rPr lang="ru-RU" sz="2600" b="1" dirty="0" smtClean="0">
                <a:solidFill>
                  <a:srgbClr val="FF0000"/>
                </a:solidFill>
              </a:rPr>
              <a:t>(ВЫСОКАЯ ВЕРОЯТНОСТЬ НЕТОЧНОГО ИЗМЕРЕНИЯ ВЧД!!!</a:t>
            </a:r>
            <a:r>
              <a:rPr lang="ru-RU" b="1" dirty="0" smtClean="0">
                <a:solidFill>
                  <a:srgbClr val="FF0000"/>
                </a:solidFill>
              </a:rPr>
              <a:t>) 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19478"/>
              </p:ext>
            </p:extLst>
          </p:nvPr>
        </p:nvGraphicFramePr>
        <p:xfrm>
          <a:off x="7684850" y="3530959"/>
          <a:ext cx="4235854" cy="1906802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235854"/>
              </a:tblGrid>
              <a:tr h="190680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400" u="sng" dirty="0" smtClean="0"/>
                        <a:t>Степени ВЧГ</a:t>
                      </a:r>
                      <a:r>
                        <a:rPr lang="ru-RU" sz="2400" dirty="0" smtClean="0"/>
                        <a:t> </a:t>
                      </a:r>
                    </a:p>
                    <a:p>
                      <a:pPr marL="914400" lvl="2" indent="0">
                        <a:buNone/>
                      </a:pPr>
                      <a:r>
                        <a:rPr lang="ru-RU" sz="1600" dirty="0" smtClean="0"/>
                        <a:t>Легкая – 16-20 мм рт. ст.</a:t>
                      </a:r>
                    </a:p>
                    <a:p>
                      <a:pPr marL="914400" lvl="2" indent="0">
                        <a:buNone/>
                      </a:pPr>
                      <a:r>
                        <a:rPr lang="ru-RU" sz="1600" dirty="0" smtClean="0"/>
                        <a:t>Средняя – 21-30 мм рт. ст.</a:t>
                      </a:r>
                    </a:p>
                    <a:p>
                      <a:pPr marL="914400" lvl="2" indent="0">
                        <a:buNone/>
                      </a:pPr>
                      <a:r>
                        <a:rPr lang="ru-RU" sz="1600" dirty="0" smtClean="0"/>
                        <a:t>Тяжелая – 31-40 мм рт. ст.</a:t>
                      </a:r>
                    </a:p>
                    <a:p>
                      <a:pPr marL="914400" lvl="2" indent="0">
                        <a:buNone/>
                      </a:pPr>
                      <a:r>
                        <a:rPr lang="ru-RU" sz="1600" dirty="0" smtClean="0"/>
                        <a:t>Крайне тяжелая – 41 и более мм рт. ст.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04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/>
          </a:bodyPr>
          <a:lstStyle/>
          <a:p>
            <a:r>
              <a:rPr lang="ru-RU" b="1" dirty="0" smtClean="0"/>
              <a:t>Показания для инвазивного измерения ВЧД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326895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 smtClean="0"/>
              <a:t>Для взрослых:</a:t>
            </a:r>
          </a:p>
          <a:p>
            <a:pPr lvl="1">
              <a:buFont typeface="Arial" pitchFamily="34" charset="0"/>
              <a:buChar char="•"/>
            </a:pPr>
            <a:r>
              <a:rPr lang="ru-RU" sz="2200" b="1" dirty="0" smtClean="0"/>
              <a:t>≤ 8 баллов по ШКГ</a:t>
            </a:r>
          </a:p>
          <a:p>
            <a:pPr lvl="1">
              <a:buFont typeface="Arial" pitchFamily="34" charset="0"/>
              <a:buChar char="•"/>
            </a:pPr>
            <a:r>
              <a:rPr lang="ru-RU" sz="2200" b="1" dirty="0" smtClean="0"/>
              <a:t>Наличие патологии по данным КТ ГМ:</a:t>
            </a:r>
          </a:p>
          <a:p>
            <a:pPr marL="914400" lvl="2" indent="0">
              <a:buNone/>
            </a:pPr>
            <a:r>
              <a:rPr lang="ru-RU" sz="2200" i="1" dirty="0" smtClean="0"/>
              <a:t>Гематома</a:t>
            </a:r>
          </a:p>
          <a:p>
            <a:pPr marL="914400" lvl="2" indent="0">
              <a:buNone/>
            </a:pPr>
            <a:r>
              <a:rPr lang="ru-RU" sz="2200" i="1" dirty="0" smtClean="0"/>
              <a:t>Очаги ушибов </a:t>
            </a:r>
          </a:p>
          <a:p>
            <a:pPr marL="914400" lvl="2" indent="0">
              <a:buNone/>
            </a:pPr>
            <a:r>
              <a:rPr lang="ru-RU" sz="2200" i="1" dirty="0" smtClean="0"/>
              <a:t>Отек</a:t>
            </a:r>
          </a:p>
          <a:p>
            <a:pPr marL="914400" lvl="2" indent="0">
              <a:buNone/>
            </a:pPr>
            <a:r>
              <a:rPr lang="ru-RU" sz="2200" i="1" dirty="0" smtClean="0"/>
              <a:t>Компрессия базальных цистерн</a:t>
            </a:r>
          </a:p>
          <a:p>
            <a:pPr marL="790575" lvl="2" indent="-342900"/>
            <a:r>
              <a:rPr lang="ru-RU" sz="2200" b="1" dirty="0" smtClean="0"/>
              <a:t>Отсутствие патологии по данным КТ ГМ, но наличие ≥ 2 факторов риска:</a:t>
            </a:r>
          </a:p>
          <a:p>
            <a:pPr marL="904875" lvl="3" indent="0">
              <a:buNone/>
            </a:pPr>
            <a:r>
              <a:rPr lang="ru-RU" sz="2200" i="1" dirty="0" smtClean="0"/>
              <a:t>Возраст &gt; 40 лет</a:t>
            </a:r>
          </a:p>
          <a:p>
            <a:pPr marL="904875" lvl="3" indent="0">
              <a:buNone/>
            </a:pPr>
            <a:r>
              <a:rPr lang="ru-RU" sz="2200" i="1" dirty="0" smtClean="0"/>
              <a:t>Появление одно- или двухсторонних </a:t>
            </a:r>
            <a:r>
              <a:rPr lang="ru-RU" sz="2200" i="1" dirty="0" err="1" smtClean="0"/>
              <a:t>познотонических</a:t>
            </a:r>
            <a:r>
              <a:rPr lang="ru-RU" sz="2200" i="1" dirty="0" smtClean="0"/>
              <a:t> реакций</a:t>
            </a:r>
          </a:p>
          <a:p>
            <a:pPr marL="904875" lvl="3" indent="0">
              <a:buNone/>
            </a:pPr>
            <a:r>
              <a:rPr lang="ru-RU" sz="2200" i="1" dirty="0" smtClean="0"/>
              <a:t>Артериальная гипотензия (</a:t>
            </a:r>
            <a:r>
              <a:rPr lang="ru-RU" sz="2200" i="1" dirty="0" err="1" smtClean="0"/>
              <a:t>сАД</a:t>
            </a:r>
            <a:r>
              <a:rPr lang="ru-RU" sz="2200" i="1" dirty="0" smtClean="0"/>
              <a:t> менее 90 мм рт. ст.)</a:t>
            </a:r>
            <a:endParaRPr lang="ru-RU" sz="2200" i="1" dirty="0"/>
          </a:p>
          <a:p>
            <a:pPr marL="0" lvl="3" indent="0">
              <a:buNone/>
            </a:pPr>
            <a:endParaRPr lang="ru-RU" b="1" dirty="0" smtClean="0"/>
          </a:p>
          <a:p>
            <a:pPr marL="0" lvl="3" indent="0">
              <a:buNone/>
            </a:pPr>
            <a:endPara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106413"/>
              </p:ext>
            </p:extLst>
          </p:nvPr>
        </p:nvGraphicFramePr>
        <p:xfrm>
          <a:off x="2063552" y="4725144"/>
          <a:ext cx="7680853" cy="18186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04256"/>
                <a:gridCol w="5376597"/>
              </a:tblGrid>
              <a:tr h="304799">
                <a:tc>
                  <a:txBody>
                    <a:bodyPr/>
                    <a:lstStyle/>
                    <a:p>
                      <a:r>
                        <a:rPr lang="ru-RU" sz="1600" baseline="0" dirty="0" smtClean="0"/>
                        <a:t>Вероятность ВЧГ</a:t>
                      </a:r>
                      <a:endParaRPr lang="ru-RU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Критерии</a:t>
                      </a:r>
                      <a:endParaRPr lang="ru-RU" sz="1600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60%</a:t>
                      </a:r>
                      <a:endParaRPr lang="ru-RU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ЧМТ + патология по КТ</a:t>
                      </a:r>
                      <a:endParaRPr lang="ru-RU" sz="1400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13%</a:t>
                      </a:r>
                      <a:endParaRPr lang="ru-RU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ЧМТ (без</a:t>
                      </a:r>
                      <a:r>
                        <a:rPr lang="ru-RU" sz="1400" baseline="0" dirty="0" smtClean="0"/>
                        <a:t> патологии по КТ)</a:t>
                      </a:r>
                      <a:endParaRPr lang="ru-RU" sz="1400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60%</a:t>
                      </a:r>
                      <a:endParaRPr lang="ru-RU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ЧМТ (без патологии по КТ)</a:t>
                      </a:r>
                      <a:r>
                        <a:rPr lang="ru-RU" sz="1400" baseline="0" dirty="0" smtClean="0"/>
                        <a:t> + 2 фактора риска</a:t>
                      </a:r>
                      <a:endParaRPr lang="ru-RU" sz="1400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4%</a:t>
                      </a:r>
                      <a:endParaRPr lang="ru-RU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ЧМТ (без патологии по КТ) +</a:t>
                      </a:r>
                      <a:r>
                        <a:rPr lang="ru-RU" sz="1400" baseline="0" dirty="0" smtClean="0"/>
                        <a:t> 1 фактор риска</a:t>
                      </a:r>
                      <a:endParaRPr lang="ru-RU" sz="1400" dirty="0"/>
                    </a:p>
                  </a:txBody>
                  <a:tcPr marL="121920" marR="12192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56783" y="1435494"/>
            <a:ext cx="4128459" cy="21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9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1143000"/>
          </a:xfr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Показания для инвазивного измерения ВЧД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731981"/>
            <a:ext cx="8308489" cy="4793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Для детей: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err="1" smtClean="0"/>
              <a:t>Тяж.ЧМТ</a:t>
            </a:r>
            <a:r>
              <a:rPr lang="ru-RU" dirty="0" smtClean="0"/>
              <a:t> </a:t>
            </a:r>
          </a:p>
          <a:p>
            <a:pPr marL="914400" lvl="2" indent="0">
              <a:buNone/>
            </a:pPr>
            <a:r>
              <a:rPr lang="ru-RU" sz="1900" dirty="0" smtClean="0"/>
              <a:t>(ВЧГ в ≥ 50% случаев тяж. ЧМТ)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Рутинно не рекомендовано при легкой и средней степени ЧМТ у детей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Трудности диагностики ВЧГ у новорожденных </a:t>
            </a:r>
            <a:r>
              <a:rPr lang="ru-RU" sz="1900" dirty="0" smtClean="0"/>
              <a:t>(открытые швы костей черепа)</a:t>
            </a:r>
          </a:p>
          <a:p>
            <a:pPr lvl="1">
              <a:buFont typeface="Arial" pitchFamily="34" charset="0"/>
              <a:buChar char="•"/>
            </a:pPr>
            <a:endParaRPr lang="ru-RU" dirty="0" smtClean="0"/>
          </a:p>
          <a:p>
            <a:pPr marL="457200" lvl="1" indent="0">
              <a:buNone/>
            </a:pPr>
            <a:r>
              <a:rPr lang="ru-RU" sz="2600" dirty="0" smtClean="0"/>
              <a:t>По данным </a:t>
            </a:r>
            <a:r>
              <a:rPr lang="en-US" sz="2600" i="1" dirty="0" smtClean="0"/>
              <a:t>Guidelines for the Acute Medical Management of Severe Traumatic Brain Injury in Infants, Children and Adolescents, 2012.</a:t>
            </a:r>
            <a:endParaRPr lang="ru-RU" sz="2600" i="1" dirty="0" smtClean="0"/>
          </a:p>
          <a:p>
            <a:pPr lvl="1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563" y="1445049"/>
            <a:ext cx="3936437" cy="221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/>
          <a:lstStyle/>
          <a:p>
            <a:r>
              <a:rPr lang="ru-RU" b="1" dirty="0" smtClean="0"/>
              <a:t>Целевые значения ВЧД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r="8844"/>
          <a:stretch/>
        </p:blipFill>
        <p:spPr>
          <a:xfrm>
            <a:off x="8112224" y="4811314"/>
            <a:ext cx="4079776" cy="200325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999890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ВЧД в норме</a:t>
            </a:r>
          </a:p>
          <a:p>
            <a:pPr lvl="1"/>
            <a:r>
              <a:rPr lang="ru-RU" dirty="0" smtClean="0"/>
              <a:t>взрослые и дети подросткового возраста – 3-15 мм  рт. ст.</a:t>
            </a:r>
          </a:p>
          <a:p>
            <a:pPr lvl="1"/>
            <a:r>
              <a:rPr lang="ru-RU" dirty="0" smtClean="0"/>
              <a:t>от младенческого до пубертатного возраста – 3-7 мм рт. ст.</a:t>
            </a:r>
          </a:p>
          <a:p>
            <a:pPr lvl="1"/>
            <a:r>
              <a:rPr lang="ru-RU" dirty="0" smtClean="0"/>
              <a:t>новорожденные – 1.5-6 мм рт. ст.</a:t>
            </a:r>
          </a:p>
          <a:p>
            <a:pPr lvl="1"/>
            <a:endParaRPr lang="ru-RU" dirty="0"/>
          </a:p>
          <a:p>
            <a:pPr lvl="1">
              <a:buFont typeface="Wingdings" pitchFamily="2" charset="2"/>
              <a:buChar char="§"/>
            </a:pPr>
            <a:r>
              <a:rPr lang="ru-RU" u="sng" dirty="0" smtClean="0"/>
              <a:t>Целевое значение ВЧД для детей и взрослых</a:t>
            </a:r>
            <a:r>
              <a:rPr lang="ru-RU" dirty="0" smtClean="0"/>
              <a:t> – менее 20 мм рт. ст.</a:t>
            </a:r>
          </a:p>
          <a:p>
            <a:pPr marL="914400" lvl="2" indent="0">
              <a:buNone/>
            </a:pPr>
            <a:r>
              <a:rPr lang="en-US" i="1" dirty="0" smtClean="0"/>
              <a:t>Esparza et al. 1985 Outcome in children with severe head injury:</a:t>
            </a:r>
          </a:p>
          <a:p>
            <a:pPr lvl="3">
              <a:buFont typeface="Wingdings" pitchFamily="2" charset="2"/>
              <a:buChar char="ü"/>
            </a:pPr>
            <a:r>
              <a:rPr lang="ru-RU" sz="1900" dirty="0" smtClean="0"/>
              <a:t>ВЧД&gt;40 мм рт. ст. –100% летальность</a:t>
            </a:r>
          </a:p>
          <a:p>
            <a:pPr lvl="3">
              <a:buFont typeface="Wingdings" pitchFamily="2" charset="2"/>
              <a:buChar char="ü"/>
            </a:pPr>
            <a:r>
              <a:rPr lang="ru-RU" sz="1900" dirty="0" smtClean="0"/>
              <a:t>ВЧД 20-40 мм рт. ст. – 28% летальность</a:t>
            </a:r>
          </a:p>
          <a:p>
            <a:pPr lvl="3">
              <a:buFont typeface="Wingdings" pitchFamily="2" charset="2"/>
              <a:buChar char="ü"/>
            </a:pPr>
            <a:r>
              <a:rPr lang="ru-RU" sz="1900" dirty="0" smtClean="0"/>
              <a:t>ВЧД &lt;20 мм рт. ст. – 7% неблагоприятного исхода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92047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rmAutofit/>
          </a:bodyPr>
          <a:lstStyle/>
          <a:p>
            <a:r>
              <a:rPr lang="ru-RU" sz="3600" b="1" dirty="0"/>
              <a:t>Базовая (профилактическая) </a:t>
            </a:r>
            <a:r>
              <a:rPr lang="ru-RU" sz="3600" b="1" dirty="0" smtClean="0"/>
              <a:t>терапия при повреждении ГМ с повышенным ВЧД</a:t>
            </a:r>
            <a:endParaRPr lang="ru-RU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Оптимизация венозного оттока из полости черепа </a:t>
                </a:r>
              </a:p>
              <a:p>
                <a:pPr marL="1371600" lvl="3" indent="0">
                  <a:buNone/>
                </a:pPr>
                <a:r>
                  <a:rPr lang="ru-RU" dirty="0" smtClean="0"/>
                  <a:t>(положение головы, снижение внутригрудного (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</a:rPr>
                      <m:t>&lt;</m:t>
                    </m:r>
                  </m:oMath>
                </a14:m>
                <a:r>
                  <a:rPr lang="ru-RU" dirty="0" smtClean="0"/>
                  <a:t>27 </a:t>
                </a:r>
                <a:r>
                  <a:rPr lang="en-US" dirty="0" smtClean="0"/>
                  <a:t>mbar)</a:t>
                </a:r>
                <a:r>
                  <a:rPr lang="ru-RU" dirty="0" smtClean="0"/>
                  <a:t> и внутрибрюшного давления</a:t>
                </a:r>
                <a:r>
                  <a:rPr lang="en-US" dirty="0" smtClean="0"/>
                  <a:t> (&lt;12 </a:t>
                </a:r>
                <a:r>
                  <a:rPr lang="ru-RU" dirty="0" smtClean="0"/>
                  <a:t>мм </a:t>
                </a:r>
                <a:r>
                  <a:rPr lang="ru-RU" dirty="0" err="1" smtClean="0"/>
                  <a:t>рт.ст</a:t>
                </a:r>
                <a:r>
                  <a:rPr lang="ru-RU" dirty="0" smtClean="0"/>
                  <a:t>.)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err="1" smtClean="0"/>
                  <a:t>Седация</a:t>
                </a:r>
                <a:r>
                  <a:rPr lang="ru-RU" dirty="0" smtClean="0"/>
                  <a:t> и обезболивание </a:t>
                </a:r>
              </a:p>
              <a:p>
                <a:pPr marL="1371600" lvl="3" indent="0">
                  <a:buNone/>
                </a:pPr>
                <a:r>
                  <a:rPr lang="ru-RU" dirty="0" smtClean="0"/>
                  <a:t>(профилактика формирования дополнительных очагов возбуждения в подкорковых структурах мозга)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Респираторная поддержка </a:t>
                </a:r>
              </a:p>
              <a:p>
                <a:pPr marL="1371600" lvl="3" indent="0">
                  <a:buNone/>
                </a:pPr>
                <a:r>
                  <a:rPr lang="ru-RU" dirty="0" smtClean="0"/>
                  <a:t>(</a:t>
                </a:r>
                <a:r>
                  <a:rPr lang="en-US" dirty="0" smtClean="0"/>
                  <a:t>PaO2 ≥100 mm Hg, PaCO2 33-40 mm Hg)</a:t>
                </a:r>
                <a:endParaRPr lang="ru-RU" dirty="0" smtClean="0"/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Коррекция гипертермии </a:t>
                </a:r>
              </a:p>
              <a:p>
                <a:pPr marL="1371600" lvl="3" indent="0">
                  <a:buNone/>
                </a:pPr>
                <a:r>
                  <a:rPr lang="ru-RU" dirty="0" smtClean="0"/>
                  <a:t>(↑ </a:t>
                </a:r>
                <a:r>
                  <a:rPr lang="en-US" dirty="0" smtClean="0"/>
                  <a:t>t </a:t>
                </a:r>
                <a:r>
                  <a:rPr lang="ru-RU" dirty="0" smtClean="0"/>
                  <a:t>тела на 1</a:t>
                </a:r>
                <a:r>
                  <a:rPr lang="en-US" baseline="30000" dirty="0" err="1" smtClean="0"/>
                  <a:t>o</a:t>
                </a:r>
                <a:r>
                  <a:rPr lang="en-US" dirty="0" err="1" smtClean="0"/>
                  <a:t>C</a:t>
                </a:r>
                <a:r>
                  <a:rPr lang="ru-RU" dirty="0" smtClean="0"/>
                  <a:t> → ↑ метаболизма мозга на 10-13%)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Коррекция гемодинамики </a:t>
                </a:r>
              </a:p>
              <a:p>
                <a:pPr marL="1371600" lvl="3" indent="0">
                  <a:buNone/>
                </a:pPr>
                <a:r>
                  <a:rPr lang="ru-RU" dirty="0" smtClean="0"/>
                  <a:t>(при нарушенной </a:t>
                </a:r>
                <a:r>
                  <a:rPr lang="ru-RU" dirty="0" err="1" smtClean="0"/>
                  <a:t>ауторегуляции</a:t>
                </a:r>
                <a:r>
                  <a:rPr lang="ru-RU" dirty="0" smtClean="0"/>
                  <a:t>  ВЧД зависит от колебаний системного АД)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Коррекция анемии (</a:t>
                </a:r>
                <a:r>
                  <a:rPr lang="en-US" dirty="0" smtClean="0"/>
                  <a:t>Hb≥100</a:t>
                </a:r>
                <a:r>
                  <a:rPr lang="ru-RU" dirty="0" smtClean="0"/>
                  <a:t>г/л) ?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ru-RU" dirty="0" smtClean="0"/>
                  <a:t>ГКС не рекомендованы и не улучшают прогноз у детей с ВЧГ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t="-2241" r="-4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682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289" y="214489"/>
            <a:ext cx="11232444" cy="1232474"/>
          </a:xfr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>
            <a:noAutofit/>
          </a:bodyPr>
          <a:lstStyle/>
          <a:p>
            <a:r>
              <a:rPr lang="ru-RU" sz="2800" b="1" dirty="0"/>
              <a:t>Экстренная терапия при неэффективности профилактических мер (сохраняется </a:t>
            </a:r>
            <a:r>
              <a:rPr lang="ru-RU" sz="2800" b="1" dirty="0" smtClean="0"/>
              <a:t>ВЧД ≥ 20 </a:t>
            </a:r>
            <a:r>
              <a:rPr lang="ru-RU" sz="2800" b="1" dirty="0"/>
              <a:t>мм рт</a:t>
            </a:r>
            <a:r>
              <a:rPr lang="ru-RU" sz="2800" b="1" dirty="0" smtClean="0"/>
              <a:t>. ст.):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46963"/>
            <a:ext cx="10972800" cy="4679201"/>
          </a:xfrm>
        </p:spPr>
        <p:txBody>
          <a:bodyPr>
            <a:normAutofit fontScale="62500" lnSpcReduction="20000"/>
          </a:bodyPr>
          <a:lstStyle/>
          <a:p>
            <a:r>
              <a:rPr lang="ru-RU" sz="4200" b="1" dirty="0" smtClean="0"/>
              <a:t>КТ ГМ </a:t>
            </a:r>
          </a:p>
          <a:p>
            <a:pPr marL="457200" lvl="1" indent="0">
              <a:buNone/>
            </a:pPr>
            <a:r>
              <a:rPr lang="ru-RU" sz="2900" dirty="0" smtClean="0"/>
              <a:t>(для исключения причин ВЧГ, требующей хирургической коррекции). </a:t>
            </a:r>
            <a:endParaRPr lang="ru-RU" sz="2900" dirty="0"/>
          </a:p>
          <a:p>
            <a:r>
              <a:rPr lang="ru-RU" sz="4200" b="1" dirty="0" smtClean="0"/>
              <a:t>Гипервентиляция</a:t>
            </a:r>
            <a:r>
              <a:rPr lang="ru-RU" sz="3300" dirty="0" smtClean="0"/>
              <a:t>  </a:t>
            </a:r>
            <a:r>
              <a:rPr lang="ru-RU" sz="2600" dirty="0" smtClean="0"/>
              <a:t>(</a:t>
            </a:r>
            <a:r>
              <a:rPr lang="en-US" sz="2600" dirty="0" smtClean="0"/>
              <a:t>PaCO2 30-35 </a:t>
            </a:r>
            <a:r>
              <a:rPr lang="ru-RU" sz="2600" dirty="0" smtClean="0"/>
              <a:t>мм </a:t>
            </a:r>
            <a:r>
              <a:rPr lang="ru-RU" sz="2600" dirty="0" err="1" smtClean="0"/>
              <a:t>рт.ст</a:t>
            </a:r>
            <a:r>
              <a:rPr lang="ru-RU" sz="2600" dirty="0" smtClean="0"/>
              <a:t>.)</a:t>
            </a:r>
          </a:p>
          <a:p>
            <a:pPr marL="1247775" lvl="3" indent="-342900">
              <a:buFont typeface="Wingdings" pitchFamily="2" charset="2"/>
              <a:buChar char="§"/>
            </a:pPr>
            <a:r>
              <a:rPr lang="ru-RU" sz="2500" dirty="0" smtClean="0"/>
              <a:t>Избегать у детей и первые 48 ч после травмы, применять только в случае рефрактерной ВЧГ </a:t>
            </a:r>
          </a:p>
          <a:p>
            <a:pPr marL="1247775" lvl="3" indent="-342900">
              <a:buFont typeface="Wingdings" pitchFamily="2" charset="2"/>
              <a:buChar char="§"/>
            </a:pPr>
            <a:r>
              <a:rPr lang="ru-RU" sz="2500" dirty="0" smtClean="0"/>
              <a:t>↓ </a:t>
            </a:r>
            <a:r>
              <a:rPr lang="en-US" sz="2500" dirty="0" smtClean="0"/>
              <a:t>PaCO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</a:t>
            </a:r>
            <a:r>
              <a:rPr lang="ru-RU" sz="2500" dirty="0" smtClean="0"/>
              <a:t>на 1 мм рт.</a:t>
            </a:r>
            <a:r>
              <a:rPr lang="en-US" sz="2500" dirty="0" smtClean="0"/>
              <a:t> </a:t>
            </a:r>
            <a:r>
              <a:rPr lang="ru-RU" sz="2500" dirty="0" smtClean="0"/>
              <a:t>ст. → ↓внутричерепной объем крови на 0.04мл/100г</a:t>
            </a:r>
          </a:p>
          <a:p>
            <a:pPr marL="1247775" lvl="3" indent="-342900">
              <a:buFont typeface="Wingdings" pitchFamily="2" charset="2"/>
              <a:buChar char="§"/>
            </a:pPr>
            <a:r>
              <a:rPr lang="ru-RU" sz="2500" dirty="0" smtClean="0"/>
              <a:t>Контроль </a:t>
            </a:r>
            <a:r>
              <a:rPr lang="en-US" sz="2500" dirty="0" smtClean="0"/>
              <a:t>SvjO2 (</a:t>
            </a:r>
            <a:r>
              <a:rPr lang="ru-RU" sz="2500" dirty="0"/>
              <a:t>&gt;</a:t>
            </a:r>
            <a:r>
              <a:rPr lang="ru-RU" sz="2500" dirty="0" smtClean="0"/>
              <a:t> 55 мм рт.</a:t>
            </a:r>
            <a:r>
              <a:rPr lang="en-US" sz="2500" dirty="0" smtClean="0"/>
              <a:t> </a:t>
            </a:r>
            <a:r>
              <a:rPr lang="ru-RU" sz="2500" dirty="0" smtClean="0"/>
              <a:t>ст.)</a:t>
            </a:r>
            <a:r>
              <a:rPr lang="en-US" sz="2500" dirty="0" smtClean="0"/>
              <a:t> </a:t>
            </a:r>
            <a:r>
              <a:rPr lang="ru-RU" sz="2500" dirty="0" smtClean="0"/>
              <a:t>/</a:t>
            </a:r>
            <a:r>
              <a:rPr lang="en-US" sz="2500" dirty="0" smtClean="0"/>
              <a:t> PbrO2 (&gt;15 </a:t>
            </a:r>
            <a:r>
              <a:rPr lang="ru-RU" sz="2500" dirty="0" smtClean="0"/>
              <a:t>мм рт.</a:t>
            </a:r>
            <a:r>
              <a:rPr lang="en-US" sz="2500" dirty="0" smtClean="0"/>
              <a:t> </a:t>
            </a:r>
            <a:r>
              <a:rPr lang="ru-RU" sz="2500" dirty="0" smtClean="0"/>
              <a:t>ст.)</a:t>
            </a:r>
          </a:p>
          <a:p>
            <a:pPr marL="333375" lvl="2" indent="-342900" defTabSz="447675"/>
            <a:r>
              <a:rPr lang="ru-RU" sz="4200" b="1" dirty="0" err="1" smtClean="0"/>
              <a:t>Гиперосмолярные</a:t>
            </a:r>
            <a:r>
              <a:rPr lang="ru-RU" sz="4200" b="1" dirty="0" smtClean="0"/>
              <a:t> растворы</a:t>
            </a:r>
            <a:r>
              <a:rPr lang="ru-RU" sz="2900" dirty="0" smtClean="0"/>
              <a:t> </a:t>
            </a:r>
            <a:r>
              <a:rPr lang="ru-RU" sz="2600" dirty="0" smtClean="0"/>
              <a:t> (3% </a:t>
            </a:r>
            <a:r>
              <a:rPr lang="en-US" sz="2600" dirty="0" err="1" smtClean="0"/>
              <a:t>NaCl</a:t>
            </a:r>
            <a:r>
              <a:rPr lang="ru-RU" sz="2600" dirty="0" smtClean="0"/>
              <a:t> – 0.1-1 мл/кг/ч</a:t>
            </a:r>
            <a:r>
              <a:rPr lang="en-US" sz="2600" dirty="0" smtClean="0"/>
              <a:t>, </a:t>
            </a:r>
            <a:r>
              <a:rPr lang="ru-RU" sz="2600" dirty="0" smtClean="0"/>
              <a:t>15% </a:t>
            </a:r>
            <a:r>
              <a:rPr lang="ru-RU" sz="2600" dirty="0" err="1" smtClean="0"/>
              <a:t>маннитол</a:t>
            </a:r>
            <a:r>
              <a:rPr lang="ru-RU" sz="2600" dirty="0" smtClean="0"/>
              <a:t> – 0.25-1 г/кг)</a:t>
            </a:r>
          </a:p>
          <a:p>
            <a:pPr marL="1247775" lvl="4" indent="-342900" defTabSz="447675">
              <a:buFont typeface="Wingdings" pitchFamily="2" charset="2"/>
              <a:buChar char="§"/>
            </a:pPr>
            <a:r>
              <a:rPr lang="ru-RU" sz="2500" dirty="0" smtClean="0"/>
              <a:t>↓вязкости крови → транзиторное ↑ мозгового кровотока → рефлекторная </a:t>
            </a:r>
            <a:r>
              <a:rPr lang="ru-RU" sz="2500" dirty="0" err="1" smtClean="0"/>
              <a:t>возоконстрикция</a:t>
            </a:r>
            <a:r>
              <a:rPr lang="ru-RU" sz="2500" dirty="0" smtClean="0"/>
              <a:t> → снижение кровенаполнения ГМ</a:t>
            </a:r>
          </a:p>
          <a:p>
            <a:pPr marL="1247775" lvl="4" indent="-342900" defTabSz="447675">
              <a:buFont typeface="Wingdings" pitchFamily="2" charset="2"/>
              <a:buChar char="§"/>
            </a:pPr>
            <a:r>
              <a:rPr lang="ru-RU" sz="2500" dirty="0" smtClean="0"/>
              <a:t>Выше риск эффекта отдачи при постоянной </a:t>
            </a:r>
            <a:r>
              <a:rPr lang="ru-RU" sz="2500" dirty="0" err="1" smtClean="0"/>
              <a:t>инфузии</a:t>
            </a:r>
            <a:r>
              <a:rPr lang="ru-RU" sz="2500" dirty="0" smtClean="0"/>
              <a:t> </a:t>
            </a:r>
            <a:r>
              <a:rPr lang="ru-RU" sz="2500" dirty="0" err="1" smtClean="0"/>
              <a:t>маннитола</a:t>
            </a:r>
            <a:endParaRPr lang="ru-RU" sz="2500" dirty="0" smtClean="0"/>
          </a:p>
          <a:p>
            <a:pPr marL="1247775" lvl="4" indent="-342900" defTabSz="447675">
              <a:buFont typeface="Wingdings" pitchFamily="2" charset="2"/>
              <a:buChar char="§"/>
            </a:pPr>
            <a:r>
              <a:rPr lang="ru-RU" sz="2500" dirty="0" err="1" smtClean="0"/>
              <a:t>Осмоляльность</a:t>
            </a:r>
            <a:r>
              <a:rPr lang="ru-RU" sz="2500" dirty="0" smtClean="0"/>
              <a:t> плазмы крови &gt;320мОсм/кг и/или </a:t>
            </a:r>
            <a:r>
              <a:rPr lang="ru-RU" sz="2500" dirty="0" err="1" smtClean="0"/>
              <a:t>гипернатриемия</a:t>
            </a:r>
            <a:r>
              <a:rPr lang="ru-RU" sz="2500" dirty="0" smtClean="0"/>
              <a:t> до 160 </a:t>
            </a:r>
            <a:r>
              <a:rPr lang="ru-RU" sz="2500" dirty="0" err="1" smtClean="0"/>
              <a:t>ммлоль</a:t>
            </a:r>
            <a:r>
              <a:rPr lang="ru-RU" sz="2500" dirty="0" smtClean="0"/>
              <a:t>/л – риск ОПН</a:t>
            </a:r>
          </a:p>
          <a:p>
            <a:pPr marL="333375" lvl="3" indent="-342900" defTabSz="447675">
              <a:buFont typeface="Arial" pitchFamily="34" charset="0"/>
              <a:buChar char="•"/>
            </a:pPr>
            <a:r>
              <a:rPr lang="ru-RU" sz="4200" b="1" dirty="0" smtClean="0"/>
              <a:t>Медикаментозная кома</a:t>
            </a:r>
            <a:r>
              <a:rPr lang="ru-RU" sz="3300" dirty="0" smtClean="0"/>
              <a:t> </a:t>
            </a:r>
            <a:r>
              <a:rPr lang="ru-RU" sz="2500" dirty="0" smtClean="0"/>
              <a:t>(при рефрактерной ВЧГ)</a:t>
            </a:r>
          </a:p>
          <a:p>
            <a:pPr marL="1247775" lvl="5" indent="-342900" defTabSz="447675">
              <a:buFont typeface="Wingdings" pitchFamily="2" charset="2"/>
              <a:buChar char="§"/>
            </a:pPr>
            <a:r>
              <a:rPr lang="ru-RU" sz="2500" dirty="0" smtClean="0"/>
              <a:t>↓ метаболические потребности мозга → ↓ мозгового кровотока и ВЧД</a:t>
            </a:r>
          </a:p>
          <a:p>
            <a:pPr marL="357188" lvl="4" indent="-357188" defTabSz="447675">
              <a:buFont typeface="Arial" pitchFamily="34" charset="0"/>
              <a:buChar char="•"/>
            </a:pPr>
            <a:r>
              <a:rPr lang="ru-RU" sz="4200" b="1" dirty="0" smtClean="0"/>
              <a:t>Искусственная гипотермия</a:t>
            </a:r>
            <a:r>
              <a:rPr lang="ru-RU" sz="3300" b="1" dirty="0" smtClean="0"/>
              <a:t> </a:t>
            </a:r>
            <a:r>
              <a:rPr lang="ru-RU" sz="2500" dirty="0" smtClean="0"/>
              <a:t>(33-34 </a:t>
            </a:r>
            <a:r>
              <a:rPr lang="en-US" sz="2500" baseline="30000" dirty="0" err="1" smtClean="0"/>
              <a:t>o</a:t>
            </a:r>
            <a:r>
              <a:rPr lang="en-US" sz="2500" dirty="0" err="1" smtClean="0"/>
              <a:t>C</a:t>
            </a:r>
            <a:r>
              <a:rPr lang="ru-RU" sz="2500" dirty="0" smtClean="0"/>
              <a:t>)</a:t>
            </a:r>
          </a:p>
          <a:p>
            <a:pPr marL="1247775" lvl="6" indent="-342900" defTabSz="447675">
              <a:buFont typeface="Wingdings" pitchFamily="2" charset="2"/>
              <a:buChar char="§"/>
            </a:pPr>
            <a:r>
              <a:rPr lang="ru-RU" sz="2500" dirty="0" smtClean="0"/>
              <a:t>Быстрое охлаждение в течение 30-60 мин, медленное согревание 0.2-0.3</a:t>
            </a:r>
            <a:r>
              <a:rPr lang="en-US" sz="2500" baseline="30000" dirty="0"/>
              <a:t> </a:t>
            </a:r>
            <a:r>
              <a:rPr lang="en-US" sz="2500" baseline="30000" dirty="0" err="1"/>
              <a:t>o</a:t>
            </a:r>
            <a:r>
              <a:rPr lang="en-US" sz="2500" dirty="0" err="1"/>
              <a:t>C</a:t>
            </a:r>
            <a:r>
              <a:rPr lang="ru-RU" sz="2500" dirty="0" smtClean="0"/>
              <a:t> /ч</a:t>
            </a:r>
          </a:p>
          <a:p>
            <a:pPr marL="1247775" lvl="6" indent="-342900" defTabSz="447675">
              <a:buFont typeface="Wingdings" pitchFamily="2" charset="2"/>
              <a:buChar char="§"/>
            </a:pPr>
            <a:r>
              <a:rPr lang="ru-RU" sz="2500" dirty="0" smtClean="0"/>
              <a:t>Осложнения: </a:t>
            </a:r>
            <a:r>
              <a:rPr lang="ru-RU" sz="2500" dirty="0" err="1" smtClean="0"/>
              <a:t>гипокоагуляция</a:t>
            </a:r>
            <a:r>
              <a:rPr lang="ru-RU" sz="2500" dirty="0" smtClean="0"/>
              <a:t>, повышение диуреза, электролитные нарушения, инфекционные осложнения.</a:t>
            </a:r>
          </a:p>
        </p:txBody>
      </p:sp>
    </p:spTree>
    <p:extLst>
      <p:ext uri="{BB962C8B-B14F-4D97-AF65-F5344CB8AC3E}">
        <p14:creationId xmlns:p14="http://schemas.microsoft.com/office/powerpoint/2010/main" val="35903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2320" y="1891982"/>
            <a:ext cx="485648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Иллюстрация эксперимента </a:t>
            </a:r>
            <a:r>
              <a:rPr lang="en-US" sz="3200" dirty="0" smtClean="0"/>
              <a:t>(Dandy, 1919</a:t>
            </a:r>
            <a:r>
              <a:rPr lang="ru-RU" sz="3200" dirty="0" smtClean="0"/>
              <a:t>г.) на собаке</a:t>
            </a:r>
            <a:r>
              <a:rPr lang="ru-RU" sz="3200" dirty="0"/>
              <a:t>:</a:t>
            </a:r>
            <a:r>
              <a:rPr lang="ru-RU" sz="3200" dirty="0" smtClean="0"/>
              <a:t> </a:t>
            </a:r>
            <a:r>
              <a:rPr lang="ru-RU" sz="3200" dirty="0" err="1" smtClean="0"/>
              <a:t>плексэктомия</a:t>
            </a:r>
            <a:r>
              <a:rPr lang="ru-RU" sz="3200" dirty="0" smtClean="0"/>
              <a:t> правого бокового желудочка и обструкция отверстий Монро обоих боковых желудочков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776" y="934085"/>
            <a:ext cx="5726904" cy="539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97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652" y="225631"/>
            <a:ext cx="10368148" cy="146505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Сравнение гипертонического раствора натрия хлорида и </a:t>
            </a:r>
            <a:r>
              <a:rPr lang="ru-RU" sz="2000" b="1" dirty="0" err="1" smtClean="0"/>
              <a:t>маннитола</a:t>
            </a:r>
            <a:r>
              <a:rPr lang="ru-RU" sz="2000" b="1" dirty="0" smtClean="0"/>
              <a:t> при лечении повышенного ВЧД. Мета-анализ </a:t>
            </a:r>
            <a:r>
              <a:rPr lang="ru-RU" sz="2000" b="1" dirty="0" err="1" smtClean="0"/>
              <a:t>рандомизированных</a:t>
            </a:r>
            <a:r>
              <a:rPr lang="ru-RU" sz="2000" b="1" dirty="0" smtClean="0"/>
              <a:t> исследований.</a:t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en-US" sz="1800" b="1" dirty="0" smtClean="0"/>
              <a:t>Hypertonic </a:t>
            </a:r>
            <a:r>
              <a:rPr lang="en-US" sz="1800" b="1" dirty="0"/>
              <a:t>saline versus </a:t>
            </a:r>
            <a:r>
              <a:rPr lang="en-US" sz="1800" b="1" dirty="0" err="1"/>
              <a:t>mannitol</a:t>
            </a:r>
            <a:r>
              <a:rPr lang="en-US" sz="1800" b="1" dirty="0"/>
              <a:t> for the treatment of elevated intracranial pressure: a meta-analysis of randomized clinical trials.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en-US" sz="1800" dirty="0" err="1"/>
              <a:t>Kamel</a:t>
            </a:r>
            <a:r>
              <a:rPr lang="en-US" sz="1800" dirty="0"/>
              <a:t> </a:t>
            </a:r>
            <a:r>
              <a:rPr lang="en-US" sz="1800" dirty="0" smtClean="0"/>
              <a:t>H,</a:t>
            </a:r>
            <a:r>
              <a:rPr lang="en-US" sz="1800" dirty="0"/>
              <a:t> </a:t>
            </a:r>
            <a:r>
              <a:rPr lang="en-US" sz="1800" dirty="0" err="1"/>
              <a:t>Navi</a:t>
            </a:r>
            <a:r>
              <a:rPr lang="en-US" sz="1800" dirty="0"/>
              <a:t> BB, Nakagawa K, Hemphill JC 3rd, </a:t>
            </a:r>
            <a:r>
              <a:rPr lang="en-US" sz="1800" dirty="0" err="1"/>
              <a:t>Ko</a:t>
            </a:r>
            <a:r>
              <a:rPr lang="en-US" sz="1800" dirty="0"/>
              <a:t> NU</a:t>
            </a:r>
            <a:r>
              <a:rPr lang="en-US" sz="1800" dirty="0" smtClean="0"/>
              <a:t>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026" y="1825625"/>
            <a:ext cx="10570027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400" b="1" cap="all" dirty="0" smtClean="0"/>
              <a:t>OBJECTIVES</a:t>
            </a:r>
            <a:r>
              <a:rPr lang="en-US" sz="1400" b="1" cap="all" dirty="0"/>
              <a:t>:</a:t>
            </a:r>
            <a:endParaRPr lang="ru-RU" sz="1400" b="1" dirty="0"/>
          </a:p>
          <a:p>
            <a:pPr marL="0" indent="0" algn="just">
              <a:buNone/>
            </a:pPr>
            <a:r>
              <a:rPr lang="en-US" sz="1400" dirty="0"/>
              <a:t>Randomized trials have suggested that hypertonic saline solutions may be superior to </a:t>
            </a:r>
            <a:r>
              <a:rPr lang="en-US" sz="1400" dirty="0" err="1"/>
              <a:t>mannitol</a:t>
            </a:r>
            <a:r>
              <a:rPr lang="en-US" sz="1400" dirty="0"/>
              <a:t> for the treatment of elevated intracranial pressure, but their impact on clinical practice has been limited, partly by their small size. We therefore combined their findings in a meta-analysis.</a:t>
            </a:r>
            <a:endParaRPr lang="ru-RU" sz="1400" dirty="0"/>
          </a:p>
          <a:p>
            <a:pPr marL="0" indent="0" algn="just">
              <a:buNone/>
            </a:pPr>
            <a:r>
              <a:rPr lang="en-US" sz="1400" b="1" cap="all" dirty="0" smtClean="0"/>
              <a:t>DATA </a:t>
            </a:r>
            <a:r>
              <a:rPr lang="en-US" sz="1400" b="1" cap="all" dirty="0"/>
              <a:t>SYNTHESIS:</a:t>
            </a:r>
            <a:endParaRPr lang="ru-RU" sz="1400" b="1" dirty="0"/>
          </a:p>
          <a:p>
            <a:pPr marL="0" indent="0" algn="just">
              <a:buNone/>
            </a:pPr>
            <a:r>
              <a:rPr lang="en-US" sz="1400" dirty="0"/>
              <a:t>Five trials comprising 112 patients with 184 episodes of elevated intracranial pressure met our inclusion criteria. In random-effects models, the relative risk of intracranial pressure control was 1.16 (95% confidence interval, 1.00-1.33), and the difference in mean intracranial pressure reduction was 2.0 mm Hg (95% confidence interval, -1.6 to 5.7), with both favoring hypertonic saline over </a:t>
            </a:r>
            <a:r>
              <a:rPr lang="en-US" sz="1400" dirty="0" err="1"/>
              <a:t>mannitol</a:t>
            </a:r>
            <a:r>
              <a:rPr lang="en-US" sz="1400" dirty="0"/>
              <a:t>. A mild degree of heterogeneity was present among the included trials. There were no significant adverse events reported.</a:t>
            </a:r>
            <a:endParaRPr lang="ru-RU" sz="1400" dirty="0"/>
          </a:p>
          <a:p>
            <a:pPr marL="0" indent="0" algn="just">
              <a:buNone/>
            </a:pPr>
            <a:endParaRPr lang="ru-RU" sz="1600" b="1" cap="all" dirty="0" smtClean="0"/>
          </a:p>
          <a:p>
            <a:pPr marL="0" indent="0" algn="just">
              <a:buNone/>
            </a:pPr>
            <a:r>
              <a:rPr lang="ru-RU" sz="2400" b="1" cap="all" dirty="0" smtClean="0"/>
              <a:t>Заключение</a:t>
            </a:r>
            <a:r>
              <a:rPr lang="en-US" sz="2400" b="1" cap="all" dirty="0" smtClean="0"/>
              <a:t>: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Гипертонический раствор натрия хлорида эффективнее </a:t>
            </a:r>
            <a:r>
              <a:rPr lang="ru-RU" sz="2400" b="1" dirty="0" err="1" smtClean="0">
                <a:solidFill>
                  <a:srgbClr val="FF0000"/>
                </a:solidFill>
              </a:rPr>
              <a:t>маннитола</a:t>
            </a:r>
            <a:r>
              <a:rPr lang="ru-RU" sz="2400" b="1" dirty="0" smtClean="0">
                <a:solidFill>
                  <a:srgbClr val="FF0000"/>
                </a:solidFill>
              </a:rPr>
              <a:t> при лечении повышенного ВЧД.</a:t>
            </a:r>
            <a:endParaRPr lang="ru-RU" sz="2400" dirty="0"/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030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1881"/>
            <a:ext cx="10515600" cy="148880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Вред гипотермии при ЧМТ с ВЧГ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en-US" sz="2200" b="1" dirty="0" smtClean="0"/>
              <a:t>Hypothermia </a:t>
            </a:r>
            <a:r>
              <a:rPr lang="en-US" sz="2200" b="1" dirty="0"/>
              <a:t>for Intracranial Hypertension After TBI Harmful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en-US" sz="2200" dirty="0"/>
              <a:t>Megan Brooks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en-US" sz="2200" dirty="0"/>
              <a:t>October 08, </a:t>
            </a:r>
            <a:r>
              <a:rPr lang="en-US" sz="2200" dirty="0" smtClean="0"/>
              <a:t>2015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Это хорошо проведенное исследование, которое показывает вред гипотермии при ЧМТ. Гипотермия не должна использоваться, во-первых, для </a:t>
            </a:r>
            <a:r>
              <a:rPr lang="ru-RU" b="1" dirty="0" err="1" smtClean="0">
                <a:solidFill>
                  <a:srgbClr val="FF0000"/>
                </a:solidFill>
              </a:rPr>
              <a:t>нейропротекции</a:t>
            </a:r>
            <a:r>
              <a:rPr lang="ru-RU" b="1" dirty="0" smtClean="0">
                <a:solidFill>
                  <a:srgbClr val="FF0000"/>
                </a:solidFill>
              </a:rPr>
              <a:t> или, во-вторых, как терапия первой линии при повышении ВЧД более 20 мм рт. ст.»</a:t>
            </a:r>
            <a:r>
              <a:rPr lang="ru-RU" dirty="0" smtClean="0"/>
              <a:t> -</a:t>
            </a:r>
            <a:r>
              <a:rPr lang="en-US" dirty="0" smtClean="0"/>
              <a:t> </a:t>
            </a:r>
            <a:r>
              <a:rPr lang="en-US" dirty="0"/>
              <a:t>first author Peter J.D. Andrews, MD, from the Centre for Clinical Brain Sciences, University of Edinburgh, United </a:t>
            </a:r>
            <a:r>
              <a:rPr lang="en-US" dirty="0" smtClean="0"/>
              <a:t>Kingdom</a:t>
            </a:r>
            <a:r>
              <a:rPr lang="ru-RU" dirty="0" smtClean="0"/>
              <a:t> </a:t>
            </a:r>
            <a:r>
              <a:rPr lang="en-US" dirty="0" smtClean="0"/>
              <a:t>told.</a:t>
            </a:r>
            <a:endParaRPr lang="ru-RU" dirty="0"/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«Применение гипотермии было эффективным у пациентов с повреждением ГМ после остановки сердечной деятельности, но неэффективным у пациентов с ЧМТ» -</a:t>
            </a:r>
            <a:r>
              <a:rPr lang="en-US" dirty="0" smtClean="0"/>
              <a:t> </a:t>
            </a:r>
            <a:r>
              <a:rPr lang="en-US" dirty="0"/>
              <a:t>Raj Narayan, MD, director of the Cushing Neuroscience Institute, Hofstra North Shore-LIJ School of Medicine, Manhasset, New </a:t>
            </a:r>
            <a:r>
              <a:rPr lang="en-US" dirty="0" smtClean="0"/>
              <a:t>York told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2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 rot="21211058">
            <a:off x="219196" y="3444125"/>
            <a:ext cx="2154699" cy="91566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 rot="21211058">
            <a:off x="119175" y="1187262"/>
            <a:ext cx="2498734" cy="13009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5096554"/>
              </p:ext>
            </p:extLst>
          </p:nvPr>
        </p:nvGraphicFramePr>
        <p:xfrm>
          <a:off x="490193" y="339368"/>
          <a:ext cx="11034096" cy="6325383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193527"/>
                <a:gridCol w="1186973"/>
                <a:gridCol w="1148989"/>
                <a:gridCol w="3484951"/>
                <a:gridCol w="3019656"/>
              </a:tblGrid>
              <a:tr h="523062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Лекарственные </a:t>
                      </a:r>
                      <a:r>
                        <a:rPr lang="ru-RU" sz="2400" dirty="0">
                          <a:effectLst/>
                        </a:rPr>
                        <a:t>вещества, используемые при лечении отека головного мозга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6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Название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AQP1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AQP4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Основной механизм действия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Примечание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  <a:tr h="10895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Гипертонический раствор натрия хлорид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Повышение осмотического давления плазмы крови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Лечение </a:t>
                      </a:r>
                      <a:r>
                        <a:rPr lang="ru-RU" sz="1600" dirty="0" err="1">
                          <a:effectLst/>
                        </a:rPr>
                        <a:t>гипонатриемии</a:t>
                      </a:r>
                      <a:r>
                        <a:rPr lang="ru-RU" sz="1600" dirty="0">
                          <a:effectLst/>
                        </a:rPr>
                        <a:t>, отека головного мозга, внутричерепной гипертензии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  <a:tr h="116715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Маннитол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Повышение осмотического давления плазмы крови и фильтрации без последующей </a:t>
                      </a:r>
                      <a:r>
                        <a:rPr lang="ru-RU" sz="1600" dirty="0" err="1">
                          <a:effectLst/>
                        </a:rPr>
                        <a:t>канальцевой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реабсорбции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Осмотический диуретик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  <a:tr h="83130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</a:rPr>
                        <a:t>Ацетазоламид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Ингибитор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Ингибирует фермент карбоангидразу в проксимальном извитом канальце нефрона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Диуретик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  <a:tr h="133507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</a:rPr>
                        <a:t>Дексаметазон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Активатор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Взаимодействует со специфическими цитоплазматическими рецепторами с образованием комплекса, индуцирующего образование белков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Синтетический </a:t>
                      </a:r>
                      <a:r>
                        <a:rPr lang="ru-RU" sz="1600" dirty="0" err="1">
                          <a:effectLst/>
                        </a:rPr>
                        <a:t>глюкокортикостероид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  <a:tr h="8425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Фуросемид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Нарушает реабсорбцию ионов натрия, хлора в толстом сегменте восходящей части петли Генле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Диуретик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2" marR="287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90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4364852"/>
              </p:ext>
            </p:extLst>
          </p:nvPr>
        </p:nvGraphicFramePr>
        <p:xfrm>
          <a:off x="235672" y="245099"/>
          <a:ext cx="11717515" cy="5788056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083322"/>
                <a:gridCol w="1338606"/>
                <a:gridCol w="1451728"/>
                <a:gridCol w="4500356"/>
                <a:gridCol w="2343503"/>
              </a:tblGrid>
              <a:tr h="49599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Лекарственные </a:t>
                      </a:r>
                      <a:r>
                        <a:rPr lang="ru-RU" sz="2400" dirty="0">
                          <a:effectLst/>
                        </a:rPr>
                        <a:t>вещества, не используемые при лечении отека головного мозга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9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Название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AQP</a:t>
                      </a: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AQP4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Основной механизм действия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Примечание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  <a:tr h="7439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AqF026 (производное, синтезированное из </a:t>
                      </a:r>
                      <a:r>
                        <a:rPr lang="ru-RU" sz="2000" dirty="0" smtClean="0">
                          <a:effectLst/>
                        </a:rPr>
                        <a:t>фуросемида)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Активатор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Активатор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Связывание с внутриклеточной структурой </a:t>
                      </a:r>
                      <a:r>
                        <a:rPr lang="en-US" sz="1600">
                          <a:effectLst/>
                        </a:rPr>
                        <a:t>AQP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  <a:tr h="7439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AqB013 (производное, синтезированное из </a:t>
                      </a:r>
                      <a:r>
                        <a:rPr lang="ru-RU" sz="2000" dirty="0" err="1">
                          <a:effectLst/>
                        </a:rPr>
                        <a:t>буметанида</a:t>
                      </a:r>
                      <a:r>
                        <a:rPr lang="ru-RU" sz="2000" dirty="0" smtClean="0">
                          <a:effectLst/>
                        </a:rPr>
                        <a:t>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Ингибитор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Ингибитор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Связывание с внутриклеточной структурой </a:t>
                      </a:r>
                      <a:r>
                        <a:rPr lang="en-US" sz="1600">
                          <a:effectLst/>
                        </a:rPr>
                        <a:t>AQP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  <a:tr h="8955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</a:rPr>
                        <a:t>Пропофол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Ингибитор (в присутствии </a:t>
                      </a:r>
                      <a:r>
                        <a:rPr lang="en-US" sz="1600" dirty="0">
                          <a:effectLst/>
                        </a:rPr>
                        <a:t>Zn</a:t>
                      </a:r>
                      <a:r>
                        <a:rPr lang="en-US" sz="1600" baseline="30000" dirty="0">
                          <a:effectLst/>
                        </a:rPr>
                        <a:t>2+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Предположительно </a:t>
                      </a:r>
                      <a:r>
                        <a:rPr lang="ru-RU" sz="1600" dirty="0" err="1">
                          <a:effectLst/>
                        </a:rPr>
                        <a:t>потенциирует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u="none" strike="noStrike" dirty="0">
                          <a:effectLst/>
                        </a:rPr>
                        <a:t>гамма-аминомасляную кислоту</a:t>
                      </a:r>
                      <a:r>
                        <a:rPr lang="ru-RU" sz="1600" dirty="0">
                          <a:effectLst/>
                        </a:rPr>
                        <a:t> в </a:t>
                      </a:r>
                      <a:r>
                        <a:rPr lang="ru-RU" sz="1600" u="none" strike="noStrike" dirty="0">
                          <a:effectLst/>
                        </a:rPr>
                        <a:t>ГАМК</a:t>
                      </a:r>
                      <a:r>
                        <a:rPr lang="ru-RU" sz="1600" u="none" strike="noStrike" baseline="-25000" dirty="0">
                          <a:effectLst/>
                        </a:rPr>
                        <a:t>А</a:t>
                      </a:r>
                      <a:r>
                        <a:rPr lang="ru-RU" sz="1600" u="none" strike="noStrike" dirty="0">
                          <a:effectLst/>
                        </a:rPr>
                        <a:t>-рецепторе</a:t>
                      </a:r>
                      <a:r>
                        <a:rPr lang="ru-RU" sz="1600" dirty="0">
                          <a:effectLst/>
                        </a:rPr>
                        <a:t>, блокирует натриевые каналы нейронов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Анестетик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  <a:tr h="612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Тестостерон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Активатор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Связывается с андрогенными рецепторами клеток-мишеней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Андрогенный препарат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  <a:tr h="6787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</a:rPr>
                        <a:t>Никлозамид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Ингибитор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Подавление устойчивости гельминтов к ферментам желудочно-кишечного тракта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Противоглистное средство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8646" marR="586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9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/>
          <a:lstStyle/>
          <a:p>
            <a:r>
              <a:rPr lang="ru-RU" b="1" dirty="0" smtClean="0"/>
              <a:t>Нейрохирургическое лечение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r="10019"/>
          <a:stretch/>
        </p:blipFill>
        <p:spPr>
          <a:xfrm>
            <a:off x="0" y="3938212"/>
            <a:ext cx="4023360" cy="288530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8654" y="1600199"/>
            <a:ext cx="8903746" cy="492969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Удаление объемного образования ГМ</a:t>
            </a:r>
          </a:p>
          <a:p>
            <a:pPr algn="just"/>
            <a:r>
              <a:rPr lang="ru-RU" dirty="0" smtClean="0"/>
              <a:t>Наружное </a:t>
            </a:r>
            <a:r>
              <a:rPr lang="ru-RU" dirty="0" err="1" smtClean="0"/>
              <a:t>вентрикулярное</a:t>
            </a:r>
            <a:r>
              <a:rPr lang="ru-RU" dirty="0" smtClean="0"/>
              <a:t> дренирование</a:t>
            </a:r>
          </a:p>
          <a:p>
            <a:pPr lvl="2" algn="just"/>
            <a:r>
              <a:rPr lang="ru-RU" dirty="0" smtClean="0"/>
              <a:t>Абсолютное показание – </a:t>
            </a:r>
            <a:r>
              <a:rPr lang="ru-RU" dirty="0" err="1" smtClean="0"/>
              <a:t>окклюзионная</a:t>
            </a:r>
            <a:r>
              <a:rPr lang="ru-RU" dirty="0" smtClean="0"/>
              <a:t> гидроцефалия</a:t>
            </a:r>
          </a:p>
          <a:p>
            <a:pPr algn="just"/>
            <a:r>
              <a:rPr lang="ru-RU" dirty="0" err="1" smtClean="0"/>
              <a:t>Декомпрессивная</a:t>
            </a:r>
            <a:r>
              <a:rPr lang="ru-RU" dirty="0" smtClean="0"/>
              <a:t> трепанация черепа</a:t>
            </a:r>
          </a:p>
          <a:p>
            <a:pPr lvl="2" algn="just"/>
            <a:r>
              <a:rPr lang="ru-RU" dirty="0" err="1" smtClean="0"/>
              <a:t>Бифронтальная</a:t>
            </a:r>
            <a:r>
              <a:rPr lang="ru-RU" dirty="0" smtClean="0"/>
              <a:t> </a:t>
            </a:r>
            <a:r>
              <a:rPr lang="ru-RU" dirty="0" err="1" smtClean="0"/>
              <a:t>декомпрессивная</a:t>
            </a:r>
            <a:r>
              <a:rPr lang="ru-RU" dirty="0" smtClean="0"/>
              <a:t> трепанация – при диффузном отеке ГМ → предотвращение аксиальной дислокации и </a:t>
            </a:r>
            <a:r>
              <a:rPr lang="ru-RU" dirty="0" err="1" smtClean="0"/>
              <a:t>транстенториального</a:t>
            </a:r>
            <a:r>
              <a:rPr lang="ru-RU" dirty="0" smtClean="0"/>
              <a:t> вклинения</a:t>
            </a:r>
          </a:p>
          <a:p>
            <a:pPr lvl="2" algn="just"/>
            <a:r>
              <a:rPr lang="ru-RU" dirty="0" smtClean="0"/>
              <a:t>Подвисочная </a:t>
            </a:r>
            <a:r>
              <a:rPr lang="ru-RU" dirty="0" err="1" smtClean="0"/>
              <a:t>декомпрессивная</a:t>
            </a:r>
            <a:r>
              <a:rPr lang="ru-RU" dirty="0" smtClean="0"/>
              <a:t> </a:t>
            </a:r>
            <a:r>
              <a:rPr lang="ru-RU" dirty="0" err="1" smtClean="0"/>
              <a:t>краниоэктомия</a:t>
            </a:r>
            <a:r>
              <a:rPr lang="ru-RU" dirty="0" smtClean="0"/>
              <a:t> – при полушарном отеке ГМ → предотвращение височно-</a:t>
            </a:r>
            <a:r>
              <a:rPr lang="ru-RU" dirty="0" err="1" smtClean="0"/>
              <a:t>тенториального</a:t>
            </a:r>
            <a:r>
              <a:rPr lang="ru-RU" dirty="0" smtClean="0"/>
              <a:t> вклинения.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01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5453" y="982494"/>
            <a:ext cx="7342862" cy="5009743"/>
          </a:xfrm>
        </p:spPr>
        <p:txBody>
          <a:bodyPr>
            <a:normAutofit/>
          </a:bodyPr>
          <a:lstStyle/>
          <a:p>
            <a:r>
              <a:rPr lang="ru-RU" dirty="0" smtClean="0"/>
              <a:t>Множественные исследования «проливают свет» на </a:t>
            </a:r>
            <a:r>
              <a:rPr lang="ru-RU" dirty="0"/>
              <a:t>некоторые </a:t>
            </a:r>
            <a:r>
              <a:rPr lang="ru-RU" dirty="0" smtClean="0"/>
              <a:t>вопросы. Но чем больше информации мы получаем, тем больше новых вопросов требуют ответов.</a:t>
            </a:r>
          </a:p>
          <a:p>
            <a:endParaRPr lang="ru-RU" dirty="0" smtClean="0"/>
          </a:p>
          <a:p>
            <a:r>
              <a:rPr lang="ru-RU" dirty="0" smtClean="0"/>
              <a:t>Лишь научно обоснованные подходы с пониманием фундаментальных основ  патофизиологических процессов позволят </a:t>
            </a:r>
            <a:r>
              <a:rPr lang="ru-RU" dirty="0"/>
              <a:t>упредить развитие грозных </a:t>
            </a:r>
            <a:r>
              <a:rPr lang="ru-RU" dirty="0" smtClean="0"/>
              <a:t>осложнений, улучшить результаты лечения и реабилитации пациентов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120" y="1051874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2" y="-22578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7466" y="1343378"/>
            <a:ext cx="9428725" cy="214850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Благодарю за внимание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1690688"/>
            <a:ext cx="5323840" cy="45526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</a:p>
          <a:p>
            <a:pPr>
              <a:buFontTx/>
              <a:buChar char="-"/>
            </a:pPr>
            <a:r>
              <a:rPr lang="ru-RU" sz="3200" dirty="0" err="1" smtClean="0"/>
              <a:t>Хориоидальное</a:t>
            </a:r>
            <a:r>
              <a:rPr lang="ru-RU" sz="3200" dirty="0" smtClean="0"/>
              <a:t> сплетение – «помпа», секретирующая ЦСЖ</a:t>
            </a:r>
          </a:p>
          <a:p>
            <a:pPr>
              <a:buFontTx/>
              <a:buChar char="-"/>
            </a:pPr>
            <a:r>
              <a:rPr lang="ru-RU" sz="3200" dirty="0" err="1" smtClean="0"/>
              <a:t>Реабсорбция</a:t>
            </a:r>
            <a:r>
              <a:rPr lang="ru-RU" sz="3200" dirty="0" smtClean="0"/>
              <a:t> ЦСЖ происходит вне желудочков головного мозга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b="1" dirty="0" smtClean="0"/>
              <a:t>Примечание:</a:t>
            </a:r>
            <a:r>
              <a:rPr lang="ru-RU" sz="3200" dirty="0" smtClean="0"/>
              <a:t> эксперименты </a:t>
            </a:r>
            <a:r>
              <a:rPr lang="en-US" sz="3200" dirty="0" err="1" smtClean="0"/>
              <a:t>Hassin</a:t>
            </a:r>
            <a:r>
              <a:rPr lang="en-US" sz="3200" dirty="0" smtClean="0"/>
              <a:t> </a:t>
            </a:r>
            <a:r>
              <a:rPr lang="en-US" sz="3200" dirty="0"/>
              <a:t>et al., </a:t>
            </a:r>
            <a:r>
              <a:rPr lang="ru-RU" sz="3200" dirty="0"/>
              <a:t>1937; </a:t>
            </a:r>
            <a:r>
              <a:rPr lang="en-US" sz="3200" dirty="0"/>
              <a:t>Bering, </a:t>
            </a:r>
            <a:r>
              <a:rPr lang="ru-RU" sz="3200" dirty="0" smtClean="0"/>
              <a:t>1962; </a:t>
            </a:r>
            <a:r>
              <a:rPr lang="en-US" sz="3200" dirty="0" err="1"/>
              <a:t>Milhorat</a:t>
            </a:r>
            <a:r>
              <a:rPr lang="en-US" sz="3200" dirty="0"/>
              <a:t>, </a:t>
            </a:r>
            <a:r>
              <a:rPr lang="ru-RU" sz="3200" dirty="0" smtClean="0"/>
              <a:t>1969; </a:t>
            </a:r>
            <a:r>
              <a:rPr lang="en-US" sz="3200" dirty="0" err="1"/>
              <a:t>Rados</a:t>
            </a:r>
            <a:r>
              <a:rPr lang="en-US" sz="3200" dirty="0"/>
              <a:t> et al., </a:t>
            </a:r>
            <a:r>
              <a:rPr lang="en-US" sz="3200" dirty="0" smtClean="0"/>
              <a:t>2014</a:t>
            </a:r>
            <a:r>
              <a:rPr lang="ru-RU" sz="3200" dirty="0" smtClean="0"/>
              <a:t> </a:t>
            </a:r>
          </a:p>
          <a:p>
            <a:pPr marL="0" indent="0">
              <a:buNone/>
            </a:pPr>
            <a:r>
              <a:rPr lang="ru-RU" sz="3200" b="1" dirty="0" smtClean="0"/>
              <a:t>не подтвердили данные выводы</a:t>
            </a:r>
          </a:p>
          <a:p>
            <a:pPr marL="0" indent="0">
              <a:buNone/>
            </a:pP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776" y="934085"/>
            <a:ext cx="5726904" cy="539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1402080"/>
            <a:ext cx="6552676" cy="4841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Классическая гипотеза:</a:t>
            </a:r>
          </a:p>
          <a:p>
            <a:pPr>
              <a:buFontTx/>
              <a:buChar char="-"/>
            </a:pPr>
            <a:r>
              <a:rPr lang="ru-RU" sz="2400" dirty="0" err="1" smtClean="0"/>
              <a:t>Хориоидальные</a:t>
            </a:r>
            <a:r>
              <a:rPr lang="ru-RU" sz="2400" dirty="0" smtClean="0"/>
              <a:t> сплетения активно секретируют ЦСЖ</a:t>
            </a:r>
          </a:p>
          <a:p>
            <a:pPr>
              <a:buFontTx/>
              <a:buChar char="-"/>
            </a:pPr>
            <a:r>
              <a:rPr lang="ru-RU" sz="2400" dirty="0" smtClean="0"/>
              <a:t>Движение ЦСЖ однонаправленное (от места секреции до места абсорбции)</a:t>
            </a:r>
          </a:p>
          <a:p>
            <a:pPr>
              <a:buFontTx/>
              <a:buChar char="-"/>
            </a:pPr>
            <a:r>
              <a:rPr lang="ru-RU" sz="2400" dirty="0" smtClean="0"/>
              <a:t>ЦСЖ пассивно абсорбируется в венозную кровь и/или лимфу</a:t>
            </a:r>
          </a:p>
          <a:p>
            <a:pPr>
              <a:buFontTx/>
              <a:buChar char="-"/>
            </a:pPr>
            <a:r>
              <a:rPr lang="ru-RU" sz="2400" dirty="0" err="1" smtClean="0"/>
              <a:t>Хориоидальные</a:t>
            </a:r>
            <a:r>
              <a:rPr lang="ru-RU" sz="2400" dirty="0" smtClean="0"/>
              <a:t> сплетения участвуют в регуляции давления ЦСЖ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4"/>
          <a:stretch/>
        </p:blipFill>
        <p:spPr bwMode="auto">
          <a:xfrm>
            <a:off x="7219951" y="472123"/>
            <a:ext cx="4606289" cy="621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779634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>
              <a:buFontTx/>
              <a:buChar char="-"/>
            </a:pPr>
            <a:r>
              <a:rPr lang="en-US" sz="2400" dirty="0" smtClean="0"/>
              <a:t>99% </a:t>
            </a:r>
            <a:r>
              <a:rPr lang="ru-RU" sz="2400" dirty="0" smtClean="0"/>
              <a:t>ЦСЖ – это вода! </a:t>
            </a:r>
          </a:p>
          <a:p>
            <a:pPr>
              <a:buFontTx/>
              <a:buChar char="-"/>
            </a:pPr>
            <a:r>
              <a:rPr lang="ru-RU" sz="2400" dirty="0" smtClean="0"/>
              <a:t>Движения ЦСЖ колебательного двунаправленного характера</a:t>
            </a:r>
          </a:p>
          <a:p>
            <a:pPr>
              <a:buFontTx/>
              <a:buChar char="-"/>
            </a:pPr>
            <a:r>
              <a:rPr lang="ru-RU" sz="2400" dirty="0" smtClean="0"/>
              <a:t>Движения ЦСЖ происходят во всех направлениях (наиболее интенсивные в межполушарном, базальном и спинальном отделах)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(</a:t>
            </a:r>
            <a:r>
              <a:rPr lang="en-US" sz="2400" dirty="0" err="1" smtClean="0"/>
              <a:t>Bulat-Klarica-Oreskovic</a:t>
            </a:r>
            <a:r>
              <a:rPr lang="ru-RU" sz="2400" dirty="0" smtClean="0"/>
              <a:t>, 2016</a:t>
            </a:r>
            <a:r>
              <a:rPr lang="en-US" sz="2400" dirty="0" smtClean="0"/>
              <a:t>)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38" y="296994"/>
            <a:ext cx="5921024" cy="621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674936" cy="472560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>
              <a:buFontTx/>
              <a:buChar char="-"/>
            </a:pPr>
            <a:r>
              <a:rPr lang="ru-RU" sz="2400" dirty="0"/>
              <a:t>Головной мозг находится внутри ригидной черепной коробки, поэтому пульсовые колебания </a:t>
            </a:r>
            <a:r>
              <a:rPr lang="ru-RU" sz="2400" dirty="0" smtClean="0"/>
              <a:t>с крупных сосудов передаются </a:t>
            </a:r>
            <a:r>
              <a:rPr lang="ru-RU" sz="2400" dirty="0"/>
              <a:t>ткани головного мозга и ЦСЖ</a:t>
            </a:r>
          </a:p>
          <a:p>
            <a:pPr>
              <a:buFontTx/>
              <a:buChar char="-"/>
            </a:pPr>
            <a:r>
              <a:rPr lang="ru-RU" sz="2400" dirty="0" smtClean="0"/>
              <a:t>Кровоток в ЦНС не постоянен и зависит от фазы сердечного цикла (систола/диастола)</a:t>
            </a:r>
          </a:p>
          <a:p>
            <a:pPr>
              <a:buFontTx/>
              <a:buChar char="-"/>
            </a:pPr>
            <a:r>
              <a:rPr lang="ru-RU" sz="2400" dirty="0" smtClean="0"/>
              <a:t>Изменения ВЧД и биомеханических свойств ГМ могут приводить к значительным изменениям характера пульсовой артериальной волны</a:t>
            </a:r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 smtClean="0"/>
              <a:t>Magshul</a:t>
            </a:r>
            <a:r>
              <a:rPr lang="en-US" sz="2400" dirty="0" smtClean="0"/>
              <a:t>, </a:t>
            </a:r>
            <a:r>
              <a:rPr lang="en-US" sz="2400" dirty="0" err="1" smtClean="0"/>
              <a:t>Eide</a:t>
            </a:r>
            <a:r>
              <a:rPr lang="en-US" sz="2400" dirty="0" smtClean="0"/>
              <a:t>, Madsen, 2011)</a:t>
            </a:r>
            <a:endParaRPr lang="ru-RU" sz="2400" dirty="0" smtClean="0"/>
          </a:p>
          <a:p>
            <a:pPr>
              <a:buFontTx/>
              <a:buChar char="-"/>
            </a:pP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821" y="454395"/>
            <a:ext cx="4952148" cy="64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31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674936" cy="472560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ЦНС</a:t>
            </a:r>
          </a:p>
          <a:p>
            <a:pPr marL="0" indent="0">
              <a:buNone/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2400" dirty="0" err="1" smtClean="0"/>
              <a:t>Интракраниальная</a:t>
            </a:r>
            <a:r>
              <a:rPr lang="ru-RU" sz="2400" dirty="0" smtClean="0"/>
              <a:t> волна АД и ВЧД в норме (верхний график)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FontTx/>
              <a:buChar char="-"/>
            </a:pPr>
            <a:r>
              <a:rPr lang="ru-RU" sz="2400" dirty="0" smtClean="0"/>
              <a:t>Изменения </a:t>
            </a:r>
            <a:r>
              <a:rPr lang="ru-RU" sz="2400" dirty="0" err="1" smtClean="0"/>
              <a:t>интракраниальной</a:t>
            </a:r>
            <a:r>
              <a:rPr lang="ru-RU" sz="2400" dirty="0" smtClean="0"/>
              <a:t> волны АД и ВЧД при снижении податливости (</a:t>
            </a:r>
            <a:r>
              <a:rPr lang="en-US" sz="2400" dirty="0" smtClean="0"/>
              <a:t>compliance</a:t>
            </a:r>
            <a:r>
              <a:rPr lang="ru-RU" sz="2400" dirty="0" smtClean="0"/>
              <a:t>)</a:t>
            </a:r>
            <a:r>
              <a:rPr lang="en-US" sz="2400" dirty="0" smtClean="0"/>
              <a:t> </a:t>
            </a:r>
            <a:r>
              <a:rPr lang="ru-RU" sz="2400" dirty="0" smtClean="0"/>
              <a:t>головного мозга (нижний график)</a:t>
            </a:r>
          </a:p>
          <a:p>
            <a:pPr>
              <a:buFontTx/>
              <a:buChar char="-"/>
            </a:pPr>
            <a:endParaRPr lang="ru-RU" sz="2400" dirty="0"/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 smtClean="0"/>
              <a:t>Magshul</a:t>
            </a:r>
            <a:r>
              <a:rPr lang="en-US" sz="2400" dirty="0" smtClean="0"/>
              <a:t>, </a:t>
            </a:r>
            <a:r>
              <a:rPr lang="en-US" sz="2400" dirty="0" err="1" smtClean="0"/>
              <a:t>Eide</a:t>
            </a:r>
            <a:r>
              <a:rPr lang="en-US" sz="2400" dirty="0" smtClean="0"/>
              <a:t>, Madsen, 2011)</a:t>
            </a:r>
            <a:endParaRPr lang="ru-RU" sz="2400" dirty="0" smtClean="0"/>
          </a:p>
          <a:p>
            <a:pPr>
              <a:buFontTx/>
              <a:buChar char="-"/>
            </a:pP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821" y="476973"/>
            <a:ext cx="4952148" cy="64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22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92" y="1517714"/>
            <a:ext cx="5674936" cy="472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Новое представление о водном обмене в ЦНС</a:t>
            </a:r>
          </a:p>
          <a:p>
            <a:pPr>
              <a:buFontTx/>
              <a:buChar char="-"/>
            </a:pPr>
            <a:r>
              <a:rPr lang="ru-RU" sz="2400" dirty="0" smtClean="0"/>
              <a:t>Интерстициальная жидкость и ЦСЖ образуются путем фильтрации воды на уровне всех капилляров мозга</a:t>
            </a:r>
          </a:p>
          <a:p>
            <a:pPr>
              <a:buFontTx/>
              <a:buChar char="-"/>
            </a:pPr>
            <a:r>
              <a:rPr lang="ru-RU" sz="2400" dirty="0" smtClean="0"/>
              <a:t>Площадь рабочей поверхности  капилляров 250 см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/г ткани мозга, что в 5000 раз превышает площадь поверхности капилляров </a:t>
            </a:r>
            <a:r>
              <a:rPr lang="ru-RU" sz="2400" dirty="0" err="1" smtClean="0"/>
              <a:t>хориоидального</a:t>
            </a:r>
            <a:r>
              <a:rPr lang="ru-RU" sz="2400" dirty="0"/>
              <a:t> </a:t>
            </a:r>
            <a:r>
              <a:rPr lang="ru-RU" sz="2400" dirty="0" smtClean="0"/>
              <a:t>сплетения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(</a:t>
            </a:r>
            <a:r>
              <a:rPr lang="en-US" sz="2400" dirty="0" err="1" smtClean="0"/>
              <a:t>Bulat-Klarica-Oreskovic</a:t>
            </a:r>
            <a:r>
              <a:rPr lang="ru-RU" sz="2400" dirty="0" smtClean="0"/>
              <a:t>, 2016</a:t>
            </a:r>
            <a:r>
              <a:rPr lang="en-US" sz="2400" dirty="0" smtClean="0"/>
              <a:t>)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38" y="296994"/>
            <a:ext cx="5921024" cy="621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27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3647</Words>
  <Application>Microsoft Office PowerPoint</Application>
  <PresentationFormat>Произвольный</PresentationFormat>
  <Paragraphs>403</Paragraphs>
  <Slides>36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Водный обмен в головном мозге и нейропротекция</vt:lpstr>
      <vt:lpstr>По секрету всему свету…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Этиология повреждения ГМ и повышения ВЧД</vt:lpstr>
      <vt:lpstr>Клинические проявления</vt:lpstr>
      <vt:lpstr>Значение ВЧД</vt:lpstr>
      <vt:lpstr>Метаболизм в неокортексе у свиней при снижении ЦПД вследствие повышения ВЧД .  Brain metabolism during a decrease in cerebral perfusion pressure caused by an elevated intracranial pressure in the porcine neocortex. Zoremba N, Schnoor J, Berens M, Kuhlen R, Rossaint R. Anesth Analg. 2007 Sep;105(3):744-50.</vt:lpstr>
      <vt:lpstr>Взаимосвязь между интракраниальной гемодинамикой и микродиализными показателями энергетического и глутамат-глутаминового обменами у пациентов с САК.  Relationship between intracranial hemodynamics and microdialysis markers of energy metabolism and glutamate-glutamine turnover in patients with subarachnoid hemorrhage. Samuelsson C, Howells T, Kumlien E, Enblad P, Hillered L, Ronne-Engström E.  J Neurosurg. 2009 Nov;111(5):910-5.</vt:lpstr>
      <vt:lpstr>Энергетический обмен в ГМ при контролируемом снижении ЦПД при тяжелой ЧМТ.  Brain energy metabolism during controlled reduction of cerebral perfusion pressure in severe head injuries. Ståhl N, Ungerstedt U, Nordström CH.</vt:lpstr>
      <vt:lpstr>Диагностика повреждений ГМ</vt:lpstr>
      <vt:lpstr>Диагностика ВЧГ</vt:lpstr>
      <vt:lpstr>Показания для инвазивного измерения ВЧД</vt:lpstr>
      <vt:lpstr>Показания для инвазивного измерения ВЧД</vt:lpstr>
      <vt:lpstr>Целевые значения ВЧД</vt:lpstr>
      <vt:lpstr>Базовая (профилактическая) терапия при повреждении ГМ с повышенным ВЧД</vt:lpstr>
      <vt:lpstr>Экстренная терапия при неэффективности профилактических мер (сохраняется ВЧД ≥ 20 мм рт. ст.):</vt:lpstr>
      <vt:lpstr>Сравнение гипертонического раствора натрия хлорида и маннитола при лечении повышенного ВЧД. Мета-анализ рандомизированных исследований.  Hypertonic saline versus mannitol for the treatment of elevated intracranial pressure: a meta-analysis of randomized clinical trials. Kamel H, Navi BB, Nakagawa K, Hemphill JC 3rd, Ko NU.</vt:lpstr>
      <vt:lpstr>Вред гипотермии при ЧМТ с ВЧГ  Hypothermia for Intracranial Hypertension After TBI Harmful Megan Brooks October 08, 2015</vt:lpstr>
      <vt:lpstr>Презентация PowerPoint</vt:lpstr>
      <vt:lpstr>Презентация PowerPoint</vt:lpstr>
      <vt:lpstr>Нейрохирургическое лечение</vt:lpstr>
      <vt:lpstr>Презентация PowerPoint</vt:lpstr>
      <vt:lpstr>Благодарю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регуляции церебрального водного обмена и роли сердечно-сосудистой системы</dc:title>
  <dc:creator>sweethome</dc:creator>
  <cp:lastModifiedBy>Козич</cp:lastModifiedBy>
  <cp:revision>183</cp:revision>
  <cp:lastPrinted>2019-03-20T06:18:43Z</cp:lastPrinted>
  <dcterms:created xsi:type="dcterms:W3CDTF">2018-10-21T12:10:03Z</dcterms:created>
  <dcterms:modified xsi:type="dcterms:W3CDTF">2019-03-20T20:09:57Z</dcterms:modified>
</cp:coreProperties>
</file>